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170" r:id="rId1"/>
  </p:sldMasterIdLst>
  <p:notesMasterIdLst>
    <p:notesMasterId r:id="rId105"/>
  </p:notesMasterIdLst>
  <p:sldIdLst>
    <p:sldId id="579" r:id="rId2"/>
    <p:sldId id="580" r:id="rId3"/>
    <p:sldId id="388" r:id="rId4"/>
    <p:sldId id="389" r:id="rId5"/>
    <p:sldId id="391" r:id="rId6"/>
    <p:sldId id="392" r:id="rId7"/>
    <p:sldId id="393" r:id="rId8"/>
    <p:sldId id="394" r:id="rId9"/>
    <p:sldId id="395" r:id="rId10"/>
    <p:sldId id="396" r:id="rId11"/>
    <p:sldId id="397" r:id="rId12"/>
    <p:sldId id="398" r:id="rId13"/>
    <p:sldId id="399" r:id="rId14"/>
    <p:sldId id="409" r:id="rId15"/>
    <p:sldId id="410" r:id="rId16"/>
    <p:sldId id="411" r:id="rId17"/>
    <p:sldId id="413" r:id="rId18"/>
    <p:sldId id="414" r:id="rId19"/>
    <p:sldId id="415" r:id="rId20"/>
    <p:sldId id="416" r:id="rId21"/>
    <p:sldId id="417" r:id="rId22"/>
    <p:sldId id="418" r:id="rId23"/>
    <p:sldId id="419" r:id="rId24"/>
    <p:sldId id="346" r:id="rId25"/>
    <p:sldId id="338" r:id="rId26"/>
    <p:sldId id="347" r:id="rId27"/>
    <p:sldId id="472" r:id="rId28"/>
    <p:sldId id="349" r:id="rId29"/>
    <p:sldId id="351" r:id="rId30"/>
    <p:sldId id="446" r:id="rId31"/>
    <p:sldId id="353" r:id="rId32"/>
    <p:sldId id="376" r:id="rId33"/>
    <p:sldId id="379" r:id="rId34"/>
    <p:sldId id="447" r:id="rId35"/>
    <p:sldId id="377" r:id="rId36"/>
    <p:sldId id="378" r:id="rId37"/>
    <p:sldId id="380" r:id="rId38"/>
    <p:sldId id="381" r:id="rId39"/>
    <p:sldId id="382" r:id="rId40"/>
    <p:sldId id="383" r:id="rId41"/>
    <p:sldId id="448" r:id="rId42"/>
    <p:sldId id="449" r:id="rId43"/>
    <p:sldId id="358" r:id="rId44"/>
    <p:sldId id="359" r:id="rId45"/>
    <p:sldId id="360" r:id="rId46"/>
    <p:sldId id="361" r:id="rId47"/>
    <p:sldId id="362" r:id="rId48"/>
    <p:sldId id="363" r:id="rId49"/>
    <p:sldId id="364" r:id="rId50"/>
    <p:sldId id="365" r:id="rId51"/>
    <p:sldId id="366" r:id="rId52"/>
    <p:sldId id="367" r:id="rId53"/>
    <p:sldId id="368" r:id="rId54"/>
    <p:sldId id="369" r:id="rId55"/>
    <p:sldId id="370" r:id="rId56"/>
    <p:sldId id="372" r:id="rId57"/>
    <p:sldId id="373" r:id="rId58"/>
    <p:sldId id="374" r:id="rId59"/>
    <p:sldId id="375" r:id="rId60"/>
    <p:sldId id="420" r:id="rId61"/>
    <p:sldId id="421" r:id="rId62"/>
    <p:sldId id="422" r:id="rId63"/>
    <p:sldId id="423" r:id="rId64"/>
    <p:sldId id="424" r:id="rId65"/>
    <p:sldId id="425" r:id="rId66"/>
    <p:sldId id="426" r:id="rId67"/>
    <p:sldId id="443" r:id="rId68"/>
    <p:sldId id="444" r:id="rId69"/>
    <p:sldId id="445" r:id="rId70"/>
    <p:sldId id="429" r:id="rId71"/>
    <p:sldId id="428" r:id="rId72"/>
    <p:sldId id="442" r:id="rId73"/>
    <p:sldId id="430" r:id="rId74"/>
    <p:sldId id="431" r:id="rId75"/>
    <p:sldId id="432" r:id="rId76"/>
    <p:sldId id="433" r:id="rId77"/>
    <p:sldId id="437" r:id="rId78"/>
    <p:sldId id="438" r:id="rId79"/>
    <p:sldId id="439" r:id="rId80"/>
    <p:sldId id="464" r:id="rId81"/>
    <p:sldId id="465" r:id="rId82"/>
    <p:sldId id="466" r:id="rId83"/>
    <p:sldId id="467" r:id="rId84"/>
    <p:sldId id="468" r:id="rId85"/>
    <p:sldId id="469" r:id="rId86"/>
    <p:sldId id="470" r:id="rId87"/>
    <p:sldId id="471" r:id="rId88"/>
    <p:sldId id="473" r:id="rId89"/>
    <p:sldId id="474" r:id="rId90"/>
    <p:sldId id="450" r:id="rId91"/>
    <p:sldId id="451" r:id="rId92"/>
    <p:sldId id="452" r:id="rId93"/>
    <p:sldId id="453" r:id="rId94"/>
    <p:sldId id="454" r:id="rId95"/>
    <p:sldId id="455" r:id="rId96"/>
    <p:sldId id="456" r:id="rId97"/>
    <p:sldId id="457" r:id="rId98"/>
    <p:sldId id="458" r:id="rId99"/>
    <p:sldId id="459" r:id="rId100"/>
    <p:sldId id="460" r:id="rId101"/>
    <p:sldId id="461" r:id="rId102"/>
    <p:sldId id="462" r:id="rId103"/>
    <p:sldId id="581" r:id="rId10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003399"/>
    <a:srgbClr val="FF0066"/>
    <a:srgbClr val="0066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31" autoAdjust="0"/>
    <p:restoredTop sz="94660"/>
  </p:normalViewPr>
  <p:slideViewPr>
    <p:cSldViewPr>
      <p:cViewPr varScale="1">
        <p:scale>
          <a:sx n="61" d="100"/>
          <a:sy n="61" d="100"/>
        </p:scale>
        <p:origin x="1300"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Burtseva" userId="62be6f5076a4e405" providerId="LiveId" clId="{F29823B2-5D3D-4C42-AB65-D638D033E21F}"/>
    <pc:docChg chg="modSld">
      <pc:chgData name="Maria Burtseva" userId="62be6f5076a4e405" providerId="LiveId" clId="{F29823B2-5D3D-4C42-AB65-D638D033E21F}" dt="2025-05-15T11:40:20.276" v="1" actId="20577"/>
      <pc:docMkLst>
        <pc:docMk/>
      </pc:docMkLst>
      <pc:sldChg chg="modSp mod">
        <pc:chgData name="Maria Burtseva" userId="62be6f5076a4e405" providerId="LiveId" clId="{F29823B2-5D3D-4C42-AB65-D638D033E21F}" dt="2025-05-15T11:40:20.276" v="1" actId="20577"/>
        <pc:sldMkLst>
          <pc:docMk/>
          <pc:sldMk cId="0" sldId="579"/>
        </pc:sldMkLst>
        <pc:spChg chg="mod">
          <ac:chgData name="Maria Burtseva" userId="62be6f5076a4e405" providerId="LiveId" clId="{F29823B2-5D3D-4C42-AB65-D638D033E21F}" dt="2025-05-15T11:40:20.276" v="1" actId="20577"/>
          <ac:spMkLst>
            <pc:docMk/>
            <pc:sldMk cId="0" sldId="579"/>
            <ac:spMk id="10" creationId="{7CAEC532-7F28-4E45-9CE9-AD4559F3214B}"/>
          </ac:spMkLst>
        </pc:spChg>
      </pc:sldChg>
    </pc:docChg>
  </pc:docChgLst>
  <pc:docChgLst>
    <pc:chgData name="Maria Burtseva" userId="62be6f5076a4e405" providerId="LiveId" clId="{67068C19-2CE7-4B8C-850F-4BC04F858D5A}"/>
    <pc:docChg chg="modSld">
      <pc:chgData name="Maria Burtseva" userId="62be6f5076a4e405" providerId="LiveId" clId="{67068C19-2CE7-4B8C-850F-4BC04F858D5A}" dt="2025-04-16T10:58:49.736" v="1" actId="20577"/>
      <pc:docMkLst>
        <pc:docMk/>
      </pc:docMkLst>
      <pc:sldChg chg="modSp mod">
        <pc:chgData name="Maria Burtseva" userId="62be6f5076a4e405" providerId="LiveId" clId="{67068C19-2CE7-4B8C-850F-4BC04F858D5A}" dt="2025-04-16T10:58:49.736" v="1" actId="20577"/>
        <pc:sldMkLst>
          <pc:docMk/>
          <pc:sldMk cId="0" sldId="579"/>
        </pc:sldMkLst>
        <pc:spChg chg="mod">
          <ac:chgData name="Maria Burtseva" userId="62be6f5076a4e405" providerId="LiveId" clId="{67068C19-2CE7-4B8C-850F-4BC04F858D5A}" dt="2025-04-16T10:58:49.736" v="1" actId="20577"/>
          <ac:spMkLst>
            <pc:docMk/>
            <pc:sldMk cId="0" sldId="579"/>
            <ac:spMk id="10" creationId="{7CAEC532-7F28-4E45-9CE9-AD4559F321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cs typeface="+mn-cs"/>
              </a:defRPr>
            </a:lvl1pPr>
          </a:lstStyle>
          <a:p>
            <a:pPr>
              <a:defRPr/>
            </a:pPr>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cs typeface="+mn-cs"/>
              </a:defRPr>
            </a:lvl1pPr>
          </a:lstStyle>
          <a:p>
            <a:pPr>
              <a:defRPr/>
            </a:pPr>
            <a:fld id="{C5D8FB5F-3FDB-4F41-90FE-283D2034DA42}" type="datetimeFigureOut">
              <a:rPr lang="ru-RU"/>
              <a:pPr>
                <a:defRPr/>
              </a:pPr>
              <a:t>15.05.2025</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ru-RU" noProof="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a:t>Образец текста</a:t>
            </a:r>
          </a:p>
          <a:p>
            <a:pPr lvl="1"/>
            <a:r>
              <a:rPr lang="ru-RU" noProof="0"/>
              <a:t>Второй уровень</a:t>
            </a:r>
          </a:p>
          <a:p>
            <a:pPr lvl="2"/>
            <a:r>
              <a:rPr lang="ru-RU" noProof="0"/>
              <a:t>Третий уровень</a:t>
            </a:r>
          </a:p>
          <a:p>
            <a:pPr lvl="3"/>
            <a:r>
              <a:rPr lang="ru-RU" noProof="0"/>
              <a:t>Четвертый уровень</a:t>
            </a:r>
          </a:p>
          <a:p>
            <a:pPr lvl="4"/>
            <a:r>
              <a:rPr lang="ru-RU" noProof="0"/>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cs typeface="+mn-cs"/>
              </a:defRPr>
            </a:lvl1pPr>
          </a:lstStyle>
          <a:p>
            <a:pPr>
              <a:defRPr/>
            </a:pPr>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7EF967C9-3964-4FAD-83F8-AE69225585E1}" type="slidenum">
              <a:rPr lang="ru-RU" altLang="ru-RU"/>
              <a:pPr>
                <a:defRPr/>
              </a:pPr>
              <a:t>‹#›</a:t>
            </a:fld>
            <a:endParaRPr lang="ru-RU" altLang="ru-RU"/>
          </a:p>
        </p:txBody>
      </p:sp>
    </p:spTree>
    <p:extLst>
      <p:ext uri="{BB962C8B-B14F-4D97-AF65-F5344CB8AC3E}">
        <p14:creationId xmlns:p14="http://schemas.microsoft.com/office/powerpoint/2010/main" val="38355785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7412"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27861600-9268-4B14-919F-57758E8DFE66}" type="slidenum">
              <a:rPr lang="ru-RU" altLang="ru-RU"/>
              <a:pPr/>
              <a:t>1</a:t>
            </a:fld>
            <a:endParaRPr lang="ru-RU" altLang="ru-R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5"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a:p>
        </p:txBody>
      </p:sp>
      <p:sp>
        <p:nvSpPr>
          <p:cNvPr id="18436"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F4458255-9751-4C8E-8CEE-A754E3D22407}" type="slidenum">
              <a:rPr lang="ru-RU" altLang="ru-RU"/>
              <a:pPr/>
              <a:t>2</a:t>
            </a:fld>
            <a:endParaRPr lang="ru-RU" altLang="ru-RU"/>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Обложка зеленая с цветным гербом">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51209" y="3785100"/>
            <a:ext cx="8772212" cy="987400"/>
          </a:xfrm>
          <a:prstGeom prst="rect">
            <a:avLst/>
          </a:prstGeom>
          <a:noFill/>
        </p:spPr>
        <p:txBody>
          <a:bodyPr anchor="t"/>
          <a:lstStyle>
            <a:lvl1pPr algn="l">
              <a:lnSpc>
                <a:spcPct val="110000"/>
              </a:lnSpc>
              <a:defRPr sz="3300" b="0" cap="all" spc="50" baseline="0">
                <a:solidFill>
                  <a:schemeClr val="bg2"/>
                </a:solidFill>
                <a:latin typeface="Calibri" panose="020F0502020204030204" pitchFamily="34" charset="0"/>
                <a:ea typeface="Calibri" panose="020F0502020204030204" pitchFamily="34" charset="0"/>
                <a:cs typeface="Arial" charset="0"/>
              </a:defRPr>
            </a:lvl1pPr>
          </a:lstStyle>
          <a:p>
            <a:r>
              <a:rPr lang="ru-RU"/>
              <a:t>Образец заголовка</a:t>
            </a:r>
            <a:endParaRPr lang="en-US" dirty="0"/>
          </a:p>
        </p:txBody>
      </p:sp>
    </p:spTree>
    <p:extLst>
      <p:ext uri="{BB962C8B-B14F-4D97-AF65-F5344CB8AC3E}">
        <p14:creationId xmlns:p14="http://schemas.microsoft.com/office/powerpoint/2010/main" val="302025507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Шаблон обычной страницы">
    <p:spTree>
      <p:nvGrpSpPr>
        <p:cNvPr id="1" name=""/>
        <p:cNvGrpSpPr/>
        <p:nvPr/>
      </p:nvGrpSpPr>
      <p:grpSpPr>
        <a:xfrm>
          <a:off x="0" y="0"/>
          <a:ext cx="0" cy="0"/>
          <a:chOff x="0" y="0"/>
          <a:chExt cx="0" cy="0"/>
        </a:xfrm>
      </p:grpSpPr>
      <p:sp>
        <p:nvSpPr>
          <p:cNvPr id="4" name="Title 1"/>
          <p:cNvSpPr>
            <a:spLocks noGrp="1"/>
          </p:cNvSpPr>
          <p:nvPr>
            <p:ph type="title"/>
          </p:nvPr>
        </p:nvSpPr>
        <p:spPr>
          <a:xfrm>
            <a:off x="200660" y="1"/>
            <a:ext cx="6902269" cy="872061"/>
          </a:xfrm>
          <a:prstGeom prst="rect">
            <a:avLst/>
          </a:prstGeom>
        </p:spPr>
        <p:txBody>
          <a:bodyPr>
            <a:normAutofit/>
          </a:bodyPr>
          <a:lstStyle>
            <a:lvl1pPr>
              <a:defRPr sz="1800" cap="all" baseline="0">
                <a:solidFill>
                  <a:schemeClr val="bg1"/>
                </a:solidFill>
                <a:latin typeface="Calibri" panose="020F0502020204030204" pitchFamily="34" charset="0"/>
                <a:ea typeface="Calibri" panose="020F0502020204030204" pitchFamily="34" charset="0"/>
                <a:cs typeface="Arial" charset="0"/>
              </a:defRPr>
            </a:lvl1pPr>
          </a:lstStyle>
          <a:p>
            <a:r>
              <a:rPr lang="ru-RU"/>
              <a:t>Образец заголовка</a:t>
            </a:r>
            <a:endParaRPr lang="en-US" dirty="0"/>
          </a:p>
        </p:txBody>
      </p:sp>
      <p:sp>
        <p:nvSpPr>
          <p:cNvPr id="3" name="Нижний колонтитул 2">
            <a:extLst>
              <a:ext uri="{FF2B5EF4-FFF2-40B4-BE49-F238E27FC236}">
                <a16:creationId xmlns:a16="http://schemas.microsoft.com/office/drawing/2014/main" id="{2FC367C8-8CE5-4053-9DF1-24C3DE2C4081}"/>
              </a:ext>
            </a:extLst>
          </p:cNvPr>
          <p:cNvSpPr>
            <a:spLocks noGrp="1"/>
          </p:cNvSpPr>
          <p:nvPr>
            <p:ph type="ftr" sz="quarter" idx="10"/>
          </p:nvPr>
        </p:nvSpPr>
        <p:spPr/>
        <p:txBody>
          <a:bodyPr/>
          <a:lstStyle>
            <a:lvl1pPr>
              <a:defRPr dirty="0"/>
            </a:lvl1pPr>
          </a:lstStyle>
          <a:p>
            <a:pPr>
              <a:defRPr/>
            </a:pPr>
            <a:endParaRPr lang="ru-RU"/>
          </a:p>
        </p:txBody>
      </p:sp>
      <p:sp>
        <p:nvSpPr>
          <p:cNvPr id="5" name="Номер слайда 4">
            <a:extLst>
              <a:ext uri="{FF2B5EF4-FFF2-40B4-BE49-F238E27FC236}">
                <a16:creationId xmlns:a16="http://schemas.microsoft.com/office/drawing/2014/main" id="{C67C0AFA-2E1B-4FCB-9BAD-BB03DA7F9B1F}"/>
              </a:ext>
            </a:extLst>
          </p:cNvPr>
          <p:cNvSpPr>
            <a:spLocks noGrp="1"/>
          </p:cNvSpPr>
          <p:nvPr>
            <p:ph type="sldNum" sz="quarter" idx="11"/>
          </p:nvPr>
        </p:nvSpPr>
        <p:spPr/>
        <p:txBody>
          <a:bodyPr/>
          <a:lstStyle>
            <a:lvl1pPr>
              <a:defRPr/>
            </a:lvl1pPr>
          </a:lstStyle>
          <a:p>
            <a:pPr>
              <a:defRPr/>
            </a:pPr>
            <a:fld id="{A0E3B958-A592-489C-B96E-90A472CEDE64}" type="slidenum">
              <a:rPr lang="ru-RU" altLang="ru-RU" smtClean="0"/>
              <a:pPr>
                <a:defRPr/>
              </a:pPr>
              <a:t>‹#›</a:t>
            </a:fld>
            <a:endParaRPr lang="ru-RU" altLang="ru-RU"/>
          </a:p>
        </p:txBody>
      </p:sp>
    </p:spTree>
    <p:extLst>
      <p:ext uri="{BB962C8B-B14F-4D97-AF65-F5344CB8AC3E}">
        <p14:creationId xmlns:p14="http://schemas.microsoft.com/office/powerpoint/2010/main" val="16467818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Фото на весь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0" y="0"/>
            <a:ext cx="9144000" cy="6858000"/>
          </a:xfrm>
          <a:prstGeom prst="rect">
            <a:avLst/>
          </a:prstGeom>
          <a:pattFill prst="wdUpDiag">
            <a:fgClr>
              <a:schemeClr val="accent6">
                <a:lumMod val="20000"/>
                <a:lumOff val="80000"/>
              </a:schemeClr>
            </a:fgClr>
            <a:bgClr>
              <a:srgbClr val="FFFFFF"/>
            </a:bgClr>
          </a:pattFill>
          <a:ln>
            <a:noFill/>
          </a:ln>
          <a:effectLst/>
        </p:spPr>
        <p:txBody>
          <a:bodyPr rtlCol="0">
            <a:normAutofit/>
          </a:bodyPr>
          <a:lstStyle>
            <a:lvl1pPr>
              <a:defRPr lang="en-US" sz="100"/>
            </a:lvl1pPr>
          </a:lstStyle>
          <a:p>
            <a:pPr lvl="0"/>
            <a:r>
              <a:rPr lang="ru-RU" noProof="0"/>
              <a:t>Вставка рисунка</a:t>
            </a:r>
            <a:endParaRPr lang="en-US" noProof="0" dirty="0"/>
          </a:p>
        </p:txBody>
      </p:sp>
    </p:spTree>
    <p:extLst>
      <p:ext uri="{BB962C8B-B14F-4D97-AF65-F5344CB8AC3E}">
        <p14:creationId xmlns:p14="http://schemas.microsoft.com/office/powerpoint/2010/main" val="3254825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F03F52D-A99A-4E3C-AC52-3A5085A3B994}"/>
              </a:ext>
            </a:extLst>
          </p:cNvPr>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cs typeface="+mn-cs"/>
              </a:defRPr>
            </a:lvl1pPr>
          </a:lstStyle>
          <a:p>
            <a:pPr>
              <a:defRPr/>
            </a:pPr>
            <a:endParaRPr lang="ru-RU"/>
          </a:p>
        </p:txBody>
      </p:sp>
      <p:sp>
        <p:nvSpPr>
          <p:cNvPr id="5" name="Нижний колонтитул 4">
            <a:extLst>
              <a:ext uri="{FF2B5EF4-FFF2-40B4-BE49-F238E27FC236}">
                <a16:creationId xmlns:a16="http://schemas.microsoft.com/office/drawing/2014/main" id="{C6460DE2-A830-4D98-BE50-F7D80718323A}"/>
              </a:ext>
            </a:extLst>
          </p:cNvPr>
          <p:cNvSpPr>
            <a:spLocks noGrp="1"/>
          </p:cNvSpPr>
          <p:nvPr>
            <p:ph type="ftr" sz="quarter" idx="11"/>
          </p:nvPr>
        </p:nvSpPr>
        <p:spPr/>
        <p:txBody>
          <a:bodyPr/>
          <a:lstStyle>
            <a:lvl1pPr>
              <a:defRPr/>
            </a:lvl1pPr>
          </a:lstStyle>
          <a:p>
            <a:pPr>
              <a:defRPr/>
            </a:pPr>
            <a:endParaRPr lang="ru-RU"/>
          </a:p>
        </p:txBody>
      </p:sp>
      <p:sp>
        <p:nvSpPr>
          <p:cNvPr id="6" name="Номер слайда 5">
            <a:extLst>
              <a:ext uri="{FF2B5EF4-FFF2-40B4-BE49-F238E27FC236}">
                <a16:creationId xmlns:a16="http://schemas.microsoft.com/office/drawing/2014/main" id="{B3F54207-4747-4C92-8894-D01152C766DA}"/>
              </a:ext>
            </a:extLst>
          </p:cNvPr>
          <p:cNvSpPr>
            <a:spLocks noGrp="1"/>
          </p:cNvSpPr>
          <p:nvPr>
            <p:ph type="sldNum" sz="quarter" idx="12"/>
          </p:nvPr>
        </p:nvSpPr>
        <p:spPr/>
        <p:txBody>
          <a:bodyPr/>
          <a:lstStyle>
            <a:lvl1pPr>
              <a:defRPr/>
            </a:lvl1pPr>
          </a:lstStyle>
          <a:p>
            <a:pPr>
              <a:defRPr/>
            </a:pPr>
            <a:fld id="{E729F89E-D406-45E7-AB6F-72518D4CA695}" type="slidenum">
              <a:rPr lang="ru-RU" altLang="ru-RU" smtClean="0"/>
              <a:pPr>
                <a:defRPr/>
              </a:pPr>
              <a:t>‹#›</a:t>
            </a:fld>
            <a:endParaRPr lang="ru-RU" altLang="ru-RU"/>
          </a:p>
        </p:txBody>
      </p:sp>
    </p:spTree>
    <p:extLst>
      <p:ext uri="{BB962C8B-B14F-4D97-AF65-F5344CB8AC3E}">
        <p14:creationId xmlns:p14="http://schemas.microsoft.com/office/powerpoint/2010/main" val="159683392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Титульный слайд">
    <p:spTree>
      <p:nvGrpSpPr>
        <p:cNvPr id="1" name=""/>
        <p:cNvGrpSpPr/>
        <p:nvPr/>
      </p:nvGrpSpPr>
      <p:grpSpPr>
        <a:xfrm>
          <a:off x="0" y="0"/>
          <a:ext cx="0" cy="0"/>
          <a:chOff x="0" y="0"/>
          <a:chExt cx="0" cy="0"/>
        </a:xfrm>
      </p:grpSpPr>
      <p:sp>
        <p:nvSpPr>
          <p:cNvPr id="54291" name="Rectangle 19"/>
          <p:cNvSpPr>
            <a:spLocks noGrp="1" noChangeArrowheads="1"/>
          </p:cNvSpPr>
          <p:nvPr>
            <p:ph type="ctrTitle"/>
          </p:nvPr>
        </p:nvSpPr>
        <p:spPr>
          <a:xfrm>
            <a:off x="2971800" y="1828800"/>
            <a:ext cx="6019800" cy="2209800"/>
          </a:xfrm>
        </p:spPr>
        <p:txBody>
          <a:bodyPr/>
          <a:lstStyle>
            <a:lvl1pPr>
              <a:defRPr sz="5000">
                <a:solidFill>
                  <a:srgbClr val="FFFFFF"/>
                </a:solidFill>
              </a:defRPr>
            </a:lvl1pPr>
          </a:lstStyle>
          <a:p>
            <a:r>
              <a:rPr lang="ru-RU"/>
              <a:t>Образец заголовка</a:t>
            </a:r>
          </a:p>
        </p:txBody>
      </p:sp>
      <p:sp>
        <p:nvSpPr>
          <p:cNvPr id="54292" name="Rectangle 20"/>
          <p:cNvSpPr>
            <a:spLocks noGrp="1" noChangeArrowheads="1"/>
          </p:cNvSpPr>
          <p:nvPr>
            <p:ph type="subTitle" idx="1"/>
          </p:nvPr>
        </p:nvSpPr>
        <p:spPr>
          <a:xfrm>
            <a:off x="2971800" y="4267200"/>
            <a:ext cx="6019800" cy="1752600"/>
          </a:xfrm>
        </p:spPr>
        <p:txBody>
          <a:bodyPr/>
          <a:lstStyle>
            <a:lvl1pPr marL="0" indent="0">
              <a:buFont typeface="Wingdings" pitchFamily="2" charset="2"/>
              <a:buNone/>
              <a:defRPr sz="3400"/>
            </a:lvl1pPr>
          </a:lstStyle>
          <a:p>
            <a:r>
              <a:rPr lang="ru-RU"/>
              <a:t>Образец подзаголовка</a:t>
            </a:r>
          </a:p>
        </p:txBody>
      </p:sp>
      <p:sp>
        <p:nvSpPr>
          <p:cNvPr id="18" name="Rectangle 16"/>
          <p:cNvSpPr>
            <a:spLocks noGrp="1" noChangeArrowheads="1"/>
          </p:cNvSpPr>
          <p:nvPr>
            <p:ph type="dt" sz="half" idx="10"/>
          </p:nvPr>
        </p:nvSpPr>
        <p:spPr>
          <a:xfrm>
            <a:off x="457200" y="6248400"/>
            <a:ext cx="2133600" cy="457200"/>
          </a:xfrm>
        </p:spPr>
        <p:txBody>
          <a:bodyPr/>
          <a:lstStyle>
            <a:lvl1pPr>
              <a:defRPr/>
            </a:lvl1pPr>
          </a:lstStyle>
          <a:p>
            <a:pPr>
              <a:defRPr/>
            </a:pPr>
            <a:endParaRPr lang="ru-RU"/>
          </a:p>
        </p:txBody>
      </p:sp>
      <p:sp>
        <p:nvSpPr>
          <p:cNvPr id="19" name="Rectangle 17"/>
          <p:cNvSpPr>
            <a:spLocks noGrp="1" noChangeArrowheads="1"/>
          </p:cNvSpPr>
          <p:nvPr>
            <p:ph type="ftr" sz="quarter" idx="11"/>
          </p:nvPr>
        </p:nvSpPr>
        <p:spPr/>
        <p:txBody>
          <a:bodyPr/>
          <a:lstStyle>
            <a:lvl1pPr>
              <a:defRPr/>
            </a:lvl1pPr>
          </a:lstStyle>
          <a:p>
            <a:pPr>
              <a:defRPr/>
            </a:pPr>
            <a:endParaRPr lang="ru-RU"/>
          </a:p>
        </p:txBody>
      </p:sp>
      <p:sp>
        <p:nvSpPr>
          <p:cNvPr id="20" name="Rectangle 18"/>
          <p:cNvSpPr>
            <a:spLocks noGrp="1" noChangeArrowheads="1"/>
          </p:cNvSpPr>
          <p:nvPr>
            <p:ph type="sldNum" sz="quarter" idx="12"/>
          </p:nvPr>
        </p:nvSpPr>
        <p:spPr/>
        <p:txBody>
          <a:bodyPr/>
          <a:lstStyle>
            <a:lvl1pPr>
              <a:defRPr smtClean="0"/>
            </a:lvl1pPr>
          </a:lstStyle>
          <a:p>
            <a:pPr>
              <a:defRPr/>
            </a:pPr>
            <a:fld id="{B69C3A66-5A50-455A-BDB8-E59C5A739DB8}" type="slidenum">
              <a:rPr lang="ru-RU" altLang="ru-RU"/>
              <a:pPr>
                <a:defRPr/>
              </a:pPr>
              <a:t>‹#›</a:t>
            </a:fld>
            <a:endParaRPr lang="ru-RU" altLang="ru-RU"/>
          </a:p>
        </p:txBody>
      </p:sp>
    </p:spTree>
    <p:extLst>
      <p:ext uri="{BB962C8B-B14F-4D97-AF65-F5344CB8AC3E}">
        <p14:creationId xmlns:p14="http://schemas.microsoft.com/office/powerpoint/2010/main" val="3953869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2"/>
          <p:cNvSpPr>
            <a:spLocks noGrp="1" noChangeArrowheads="1"/>
          </p:cNvSpPr>
          <p:nvPr>
            <p:ph type="ftr" sz="quarter" idx="10"/>
          </p:nvPr>
        </p:nvSpPr>
        <p:spPr>
          <a:ln/>
        </p:spPr>
        <p:txBody>
          <a:bodyPr/>
          <a:lstStyle>
            <a:lvl1pPr>
              <a:defRPr/>
            </a:lvl1pPr>
          </a:lstStyle>
          <a:p>
            <a:pPr>
              <a:defRPr/>
            </a:pPr>
            <a:endParaRPr lang="ru-RU"/>
          </a:p>
        </p:txBody>
      </p:sp>
      <p:sp>
        <p:nvSpPr>
          <p:cNvPr id="8" name="Rectangle 3"/>
          <p:cNvSpPr>
            <a:spLocks noGrp="1" noChangeArrowheads="1"/>
          </p:cNvSpPr>
          <p:nvPr>
            <p:ph type="sldNum" sz="quarter" idx="11"/>
          </p:nvPr>
        </p:nvSpPr>
        <p:spPr>
          <a:ln/>
        </p:spPr>
        <p:txBody>
          <a:bodyPr/>
          <a:lstStyle>
            <a:lvl1pPr>
              <a:defRPr/>
            </a:lvl1pPr>
          </a:lstStyle>
          <a:p>
            <a:pPr>
              <a:defRPr/>
            </a:pPr>
            <a:fld id="{59B94DA9-D43A-4DA9-BCB8-BD45B87B8383}" type="slidenum">
              <a:rPr lang="ru-RU" altLang="ru-RU"/>
              <a:pPr>
                <a:defRPr/>
              </a:pPr>
              <a:t>‹#›</a:t>
            </a:fld>
            <a:endParaRPr lang="ru-RU" altLang="ru-RU"/>
          </a:p>
        </p:txBody>
      </p:sp>
      <p:sp>
        <p:nvSpPr>
          <p:cNvPr id="9" name="Rectangle 16"/>
          <p:cNvSpPr>
            <a:spLocks noGrp="1" noChangeArrowheads="1"/>
          </p:cNvSpPr>
          <p:nvPr>
            <p:ph type="dt" sz="half" idx="12"/>
          </p:nvPr>
        </p:nvSpPr>
        <p:spPr>
          <a:ln/>
        </p:spPr>
        <p:txBody>
          <a:bodyPr/>
          <a:lstStyle>
            <a:lvl1pPr>
              <a:defRPr/>
            </a:lvl1pPr>
          </a:lstStyle>
          <a:p>
            <a:pPr>
              <a:defRPr/>
            </a:pPr>
            <a:endParaRPr lang="ru-RU"/>
          </a:p>
        </p:txBody>
      </p:sp>
    </p:spTree>
    <p:extLst>
      <p:ext uri="{BB962C8B-B14F-4D97-AF65-F5344CB8AC3E}">
        <p14:creationId xmlns:p14="http://schemas.microsoft.com/office/powerpoint/2010/main" val="158483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fourObj">
  <p:cSld name="Заголовок и четыре объекта">
    <p:spTree>
      <p:nvGrpSpPr>
        <p:cNvPr id="1" name=""/>
        <p:cNvGrpSpPr/>
        <p:nvPr/>
      </p:nvGrpSpPr>
      <p:grpSpPr>
        <a:xfrm>
          <a:off x="0" y="0"/>
          <a:ext cx="0" cy="0"/>
          <a:chOff x="0" y="0"/>
          <a:chExt cx="0" cy="0"/>
        </a:xfrm>
      </p:grpSpPr>
      <p:sp>
        <p:nvSpPr>
          <p:cNvPr id="2" name="Заголовок 1"/>
          <p:cNvSpPr>
            <a:spLocks noGrp="1"/>
          </p:cNvSpPr>
          <p:nvPr>
            <p:ph type="title" sz="quarter"/>
          </p:nvPr>
        </p:nvSpPr>
        <p:spPr>
          <a:xfrm>
            <a:off x="457200" y="457200"/>
            <a:ext cx="8229600" cy="1371600"/>
          </a:xfrm>
        </p:spPr>
        <p:txBody>
          <a:bodyPr/>
          <a:lstStyle/>
          <a:p>
            <a:r>
              <a:rPr lang="ru-RU"/>
              <a:t>Образец заголовка</a:t>
            </a:r>
          </a:p>
        </p:txBody>
      </p:sp>
      <p:sp>
        <p:nvSpPr>
          <p:cNvPr id="3" name="Содержимое 2"/>
          <p:cNvSpPr>
            <a:spLocks noGrp="1"/>
          </p:cNvSpPr>
          <p:nvPr>
            <p:ph sz="quarter" idx="1"/>
          </p:nvPr>
        </p:nvSpPr>
        <p:spPr>
          <a:xfrm>
            <a:off x="457200" y="1981200"/>
            <a:ext cx="4038600" cy="18669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quarter" idx="2"/>
          </p:nvPr>
        </p:nvSpPr>
        <p:spPr>
          <a:xfrm>
            <a:off x="4648200" y="1981200"/>
            <a:ext cx="4038600" cy="18669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Содержимое 4"/>
          <p:cNvSpPr>
            <a:spLocks noGrp="1"/>
          </p:cNvSpPr>
          <p:nvPr>
            <p:ph sz="quarter" idx="3"/>
          </p:nvPr>
        </p:nvSpPr>
        <p:spPr>
          <a:xfrm>
            <a:off x="457200" y="4000500"/>
            <a:ext cx="4038600" cy="18669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Содержимое 5"/>
          <p:cNvSpPr>
            <a:spLocks noGrp="1"/>
          </p:cNvSpPr>
          <p:nvPr>
            <p:ph sz="quarter" idx="4"/>
          </p:nvPr>
        </p:nvSpPr>
        <p:spPr>
          <a:xfrm>
            <a:off x="4648200" y="4000500"/>
            <a:ext cx="4038600" cy="18669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Rectangle 2"/>
          <p:cNvSpPr>
            <a:spLocks noGrp="1" noChangeArrowheads="1"/>
          </p:cNvSpPr>
          <p:nvPr>
            <p:ph type="ftr" sz="quarter" idx="10"/>
          </p:nvPr>
        </p:nvSpPr>
        <p:spPr>
          <a:ln/>
        </p:spPr>
        <p:txBody>
          <a:bodyPr/>
          <a:lstStyle>
            <a:lvl1pPr>
              <a:defRPr/>
            </a:lvl1pPr>
          </a:lstStyle>
          <a:p>
            <a:pPr>
              <a:defRPr/>
            </a:pPr>
            <a:endParaRPr lang="ru-RU"/>
          </a:p>
        </p:txBody>
      </p:sp>
      <p:sp>
        <p:nvSpPr>
          <p:cNvPr id="8" name="Rectangle 3"/>
          <p:cNvSpPr>
            <a:spLocks noGrp="1" noChangeArrowheads="1"/>
          </p:cNvSpPr>
          <p:nvPr>
            <p:ph type="sldNum" sz="quarter" idx="11"/>
          </p:nvPr>
        </p:nvSpPr>
        <p:spPr>
          <a:ln/>
        </p:spPr>
        <p:txBody>
          <a:bodyPr/>
          <a:lstStyle>
            <a:lvl1pPr>
              <a:defRPr/>
            </a:lvl1pPr>
          </a:lstStyle>
          <a:p>
            <a:pPr>
              <a:defRPr/>
            </a:pPr>
            <a:fld id="{EEDFECFE-C848-4C8F-873B-F27E880A829D}" type="slidenum">
              <a:rPr lang="ru-RU" altLang="ru-RU"/>
              <a:pPr>
                <a:defRPr/>
              </a:pPr>
              <a:t>‹#›</a:t>
            </a:fld>
            <a:endParaRPr lang="ru-RU" altLang="ru-RU"/>
          </a:p>
        </p:txBody>
      </p:sp>
      <p:sp>
        <p:nvSpPr>
          <p:cNvPr id="9" name="Rectangle 16"/>
          <p:cNvSpPr>
            <a:spLocks noGrp="1" noChangeArrowheads="1"/>
          </p:cNvSpPr>
          <p:nvPr>
            <p:ph type="dt" sz="half" idx="12"/>
          </p:nvPr>
        </p:nvSpPr>
        <p:spPr>
          <a:ln/>
        </p:spPr>
        <p:txBody>
          <a:bodyPr/>
          <a:lstStyle>
            <a:lvl1pPr>
              <a:defRPr/>
            </a:lvl1pPr>
          </a:lstStyle>
          <a:p>
            <a:pPr>
              <a:defRPr/>
            </a:pPr>
            <a:endParaRPr lang="ru-RU"/>
          </a:p>
        </p:txBody>
      </p:sp>
    </p:spTree>
    <p:extLst>
      <p:ext uri="{BB962C8B-B14F-4D97-AF65-F5344CB8AC3E}">
        <p14:creationId xmlns:p14="http://schemas.microsoft.com/office/powerpoint/2010/main" val="323221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Пустой слайд">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ln/>
        </p:spPr>
        <p:txBody>
          <a:bodyPr/>
          <a:lstStyle>
            <a:lvl1pPr>
              <a:defRPr/>
            </a:lvl1pPr>
          </a:lstStyle>
          <a:p>
            <a:pPr>
              <a:defRPr/>
            </a:pPr>
            <a:endParaRPr lang="ru-RU"/>
          </a:p>
        </p:txBody>
      </p:sp>
      <p:sp>
        <p:nvSpPr>
          <p:cNvPr id="3" name="Rectangle 3"/>
          <p:cNvSpPr>
            <a:spLocks noGrp="1" noChangeArrowheads="1"/>
          </p:cNvSpPr>
          <p:nvPr>
            <p:ph type="sldNum" sz="quarter" idx="11"/>
          </p:nvPr>
        </p:nvSpPr>
        <p:spPr>
          <a:ln/>
        </p:spPr>
        <p:txBody>
          <a:bodyPr/>
          <a:lstStyle>
            <a:lvl1pPr>
              <a:defRPr/>
            </a:lvl1pPr>
          </a:lstStyle>
          <a:p>
            <a:pPr>
              <a:defRPr/>
            </a:pPr>
            <a:fld id="{79E95600-7820-4A86-B5B6-199757F98445}" type="slidenum">
              <a:rPr lang="ru-RU" altLang="ru-RU"/>
              <a:pPr>
                <a:defRPr/>
              </a:pPr>
              <a:t>‹#›</a:t>
            </a:fld>
            <a:endParaRPr lang="ru-RU" altLang="ru-RU"/>
          </a:p>
        </p:txBody>
      </p:sp>
      <p:sp>
        <p:nvSpPr>
          <p:cNvPr id="4" name="Rectangle 16"/>
          <p:cNvSpPr>
            <a:spLocks noGrp="1" noChangeArrowheads="1"/>
          </p:cNvSpPr>
          <p:nvPr>
            <p:ph type="dt" sz="half" idx="12"/>
          </p:nvPr>
        </p:nvSpPr>
        <p:spPr>
          <a:ln/>
        </p:spPr>
        <p:txBody>
          <a:bodyPr/>
          <a:lstStyle>
            <a:lvl1pPr>
              <a:defRPr/>
            </a:lvl1pPr>
          </a:lstStyle>
          <a:p>
            <a:pPr>
              <a:defRPr/>
            </a:pPr>
            <a:endParaRPr lang="ru-RU"/>
          </a:p>
        </p:txBody>
      </p:sp>
    </p:spTree>
    <p:extLst>
      <p:ext uri="{BB962C8B-B14F-4D97-AF65-F5344CB8AC3E}">
        <p14:creationId xmlns:p14="http://schemas.microsoft.com/office/powerpoint/2010/main" val="3407647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Only">
  <p:cSld name="Объект">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457200"/>
            <a:ext cx="8229600" cy="5410200"/>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3" name="Rectangle 2"/>
          <p:cNvSpPr>
            <a:spLocks noGrp="1" noChangeArrowheads="1"/>
          </p:cNvSpPr>
          <p:nvPr>
            <p:ph type="ftr" sz="quarter" idx="10"/>
          </p:nvPr>
        </p:nvSpPr>
        <p:spPr>
          <a:ln/>
        </p:spPr>
        <p:txBody>
          <a:bodyPr/>
          <a:lstStyle>
            <a:lvl1pPr>
              <a:defRPr/>
            </a:lvl1pPr>
          </a:lstStyle>
          <a:p>
            <a:pPr>
              <a:defRPr/>
            </a:pPr>
            <a:endParaRPr lang="ru-RU"/>
          </a:p>
        </p:txBody>
      </p:sp>
      <p:sp>
        <p:nvSpPr>
          <p:cNvPr id="4" name="Rectangle 3"/>
          <p:cNvSpPr>
            <a:spLocks noGrp="1" noChangeArrowheads="1"/>
          </p:cNvSpPr>
          <p:nvPr>
            <p:ph type="sldNum" sz="quarter" idx="11"/>
          </p:nvPr>
        </p:nvSpPr>
        <p:spPr>
          <a:ln/>
        </p:spPr>
        <p:txBody>
          <a:bodyPr/>
          <a:lstStyle>
            <a:lvl1pPr>
              <a:defRPr/>
            </a:lvl1pPr>
          </a:lstStyle>
          <a:p>
            <a:pPr>
              <a:defRPr/>
            </a:pPr>
            <a:fld id="{EE2595CF-6F12-4F55-B9DA-73D8BBFDA556}" type="slidenum">
              <a:rPr lang="ru-RU" altLang="ru-RU"/>
              <a:pPr>
                <a:defRPr/>
              </a:pPr>
              <a:t>‹#›</a:t>
            </a:fld>
            <a:endParaRPr lang="ru-RU" altLang="ru-RU"/>
          </a:p>
        </p:txBody>
      </p:sp>
      <p:sp>
        <p:nvSpPr>
          <p:cNvPr id="5" name="Rectangle 16"/>
          <p:cNvSpPr>
            <a:spLocks noGrp="1" noChangeArrowheads="1"/>
          </p:cNvSpPr>
          <p:nvPr>
            <p:ph type="dt" sz="half" idx="12"/>
          </p:nvPr>
        </p:nvSpPr>
        <p:spPr>
          <a:ln/>
        </p:spPr>
        <p:txBody>
          <a:bodyPr/>
          <a:lstStyle>
            <a:lvl1pPr>
              <a:defRPr/>
            </a:lvl1pPr>
          </a:lstStyle>
          <a:p>
            <a:pPr>
              <a:defRPr/>
            </a:pPr>
            <a:endParaRPr lang="ru-RU"/>
          </a:p>
        </p:txBody>
      </p:sp>
    </p:spTree>
    <p:extLst>
      <p:ext uri="{BB962C8B-B14F-4D97-AF65-F5344CB8AC3E}">
        <p14:creationId xmlns:p14="http://schemas.microsoft.com/office/powerpoint/2010/main" val="416566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1"/>
          <a:srcRect/>
          <a:stretch>
            <a:fillRect/>
          </a:stretch>
        </a:blip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BD13C0A3-D295-4720-A705-B0BB072970EE}"/>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a:t>Образец заголовка</a:t>
            </a:r>
            <a:endParaRPr lang="en-US" altLang="ru-RU"/>
          </a:p>
        </p:txBody>
      </p:sp>
      <p:sp>
        <p:nvSpPr>
          <p:cNvPr id="1027" name="Text Placeholder 2">
            <a:extLst>
              <a:ext uri="{FF2B5EF4-FFF2-40B4-BE49-F238E27FC236}">
                <a16:creationId xmlns:a16="http://schemas.microsoft.com/office/drawing/2014/main" id="{F144550A-D8F1-42EB-ACC4-992139B4AA98}"/>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a:t>Образец текста</a:t>
            </a:r>
          </a:p>
          <a:p>
            <a:pPr lvl="1"/>
            <a:r>
              <a:rPr lang="ru-RU" altLang="ru-RU"/>
              <a:t>Второй уровень</a:t>
            </a:r>
          </a:p>
          <a:p>
            <a:pPr lvl="2"/>
            <a:r>
              <a:rPr lang="ru-RU" altLang="ru-RU"/>
              <a:t>Третий уровень</a:t>
            </a:r>
          </a:p>
          <a:p>
            <a:pPr lvl="3"/>
            <a:r>
              <a:rPr lang="ru-RU" altLang="ru-RU"/>
              <a:t>Четвертый уровень</a:t>
            </a:r>
          </a:p>
          <a:p>
            <a:pPr lvl="4"/>
            <a:r>
              <a:rPr lang="ru-RU" altLang="ru-RU"/>
              <a:t>Пятый уровень</a:t>
            </a:r>
            <a:endParaRPr lang="en-US" altLang="ru-RU"/>
          </a:p>
        </p:txBody>
      </p:sp>
      <p:sp>
        <p:nvSpPr>
          <p:cNvPr id="5" name="Footer Placeholder 4">
            <a:extLst>
              <a:ext uri="{FF2B5EF4-FFF2-40B4-BE49-F238E27FC236}">
                <a16:creationId xmlns:a16="http://schemas.microsoft.com/office/drawing/2014/main" id="{92F2650F-83D3-47C1-8887-C159F7D5B133}"/>
              </a:ext>
            </a:extLst>
          </p:cNvPr>
          <p:cNvSpPr>
            <a:spLocks noGrp="1"/>
          </p:cNvSpPr>
          <p:nvPr>
            <p:ph type="ftr" sz="quarter" idx="3"/>
          </p:nvPr>
        </p:nvSpPr>
        <p:spPr>
          <a:xfrm>
            <a:off x="579438" y="6602413"/>
            <a:ext cx="4638675" cy="255587"/>
          </a:xfrm>
          <a:prstGeom prst="rect">
            <a:avLst/>
          </a:prstGeom>
        </p:spPr>
        <p:txBody>
          <a:bodyPr vert="horz" lIns="91440" tIns="45720" rIns="91440" bIns="45720" rtlCol="0" anchor="ctr"/>
          <a:lstStyle>
            <a:lvl1pPr algn="l" fontAlgn="auto">
              <a:spcBef>
                <a:spcPts val="0"/>
              </a:spcBef>
              <a:spcAft>
                <a:spcPts val="0"/>
              </a:spcAft>
              <a:defRPr sz="800" cap="all" baseline="0" dirty="0">
                <a:solidFill>
                  <a:schemeClr val="tx1">
                    <a:tint val="75000"/>
                  </a:schemeClr>
                </a:solidFill>
                <a:latin typeface="Calibri" panose="020F0502020204030204" pitchFamily="34" charset="0"/>
                <a:cs typeface="Arial" panose="020B0604020202020204" pitchFamily="34" charset="0"/>
              </a:defRPr>
            </a:lvl1pPr>
          </a:lstStyle>
          <a:p>
            <a:pPr>
              <a:defRPr/>
            </a:pPr>
            <a:endParaRPr lang="ru-RU"/>
          </a:p>
        </p:txBody>
      </p:sp>
      <p:sp>
        <p:nvSpPr>
          <p:cNvPr id="6" name="Slide Number Placeholder 5">
            <a:extLst>
              <a:ext uri="{FF2B5EF4-FFF2-40B4-BE49-F238E27FC236}">
                <a16:creationId xmlns:a16="http://schemas.microsoft.com/office/drawing/2014/main" id="{28E1F27D-D14E-4CA4-8A3C-EFB16FDA47B0}"/>
              </a:ext>
            </a:extLst>
          </p:cNvPr>
          <p:cNvSpPr>
            <a:spLocks noGrp="1"/>
          </p:cNvSpPr>
          <p:nvPr>
            <p:ph type="sldNum" sz="quarter" idx="4"/>
          </p:nvPr>
        </p:nvSpPr>
        <p:spPr>
          <a:xfrm>
            <a:off x="174625" y="6602413"/>
            <a:ext cx="633413" cy="255587"/>
          </a:xfrm>
          <a:prstGeom prst="rect">
            <a:avLst/>
          </a:prstGeom>
        </p:spPr>
        <p:txBody>
          <a:bodyPr vert="horz" wrap="square" lIns="91440" tIns="45720" rIns="91440" bIns="45720" numCol="1" anchor="ctr" anchorCtr="0" compatLnSpc="1">
            <a:prstTxWarp prst="textNoShape">
              <a:avLst/>
            </a:prstTxWarp>
          </a:bodyPr>
          <a:lstStyle>
            <a:lvl1pPr>
              <a:defRPr sz="800">
                <a:solidFill>
                  <a:srgbClr val="898989"/>
                </a:solidFill>
                <a:latin typeface="Calibri" panose="020F0502020204030204" pitchFamily="34" charset="0"/>
              </a:defRPr>
            </a:lvl1pPr>
          </a:lstStyle>
          <a:p>
            <a:pPr>
              <a:defRPr/>
            </a:pPr>
            <a:fld id="{A0E3B958-A592-489C-B96E-90A472CEDE64}" type="slidenum">
              <a:rPr lang="ru-RU" altLang="ru-RU" smtClean="0"/>
              <a:pPr>
                <a:defRPr/>
              </a:pPr>
              <a:t>‹#›</a:t>
            </a:fld>
            <a:endParaRPr lang="ru-RU" altLang="ru-RU"/>
          </a:p>
        </p:txBody>
      </p:sp>
    </p:spTree>
    <p:extLst>
      <p:ext uri="{BB962C8B-B14F-4D97-AF65-F5344CB8AC3E}">
        <p14:creationId xmlns:p14="http://schemas.microsoft.com/office/powerpoint/2010/main" val="854456024"/>
      </p:ext>
    </p:extLst>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 id="2147484178" r:id="rId8"/>
    <p:sldLayoutId id="2147484179" r:id="rId9"/>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Calibri" panose="020F050202020403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oleObject" Target="../embeddings/oleObject2.bin"/><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hyperlink" Target="http://www.fti-ibis.com/" TargetMode="Externa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hyperlink" Target="http://www.papillon.ru/" TargetMode="Externa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19749-CACB-492A-9456-94A8BF0F0EBC}"/>
              </a:ext>
            </a:extLst>
          </p:cNvPr>
          <p:cNvSpPr txBox="1">
            <a:spLocks noChangeArrowheads="1"/>
          </p:cNvSpPr>
          <p:nvPr/>
        </p:nvSpPr>
        <p:spPr bwMode="auto">
          <a:xfrm>
            <a:off x="0" y="1490663"/>
            <a:ext cx="9144000" cy="841375"/>
          </a:xfrm>
          <a:prstGeom prst="rect">
            <a:avLst/>
          </a:prstGeom>
          <a:noFill/>
          <a:ln>
            <a:noFill/>
          </a:ln>
        </p:spPr>
        <p:txBody>
          <a:bodyPr lIns="163294" tIns="81647" rIns="163294" bIns="81647">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fontAlgn="auto" hangingPunct="1">
              <a:spcBef>
                <a:spcPts val="0"/>
              </a:spcBef>
              <a:spcAft>
                <a:spcPts val="0"/>
              </a:spcAft>
              <a:defRPr/>
            </a:pPr>
            <a:r>
              <a:rPr lang="ru-RU" altLang="ru-RU" sz="2400" cap="all" spc="50" dirty="0">
                <a:solidFill>
                  <a:schemeClr val="bg2"/>
                </a:solidFill>
                <a:ea typeface="Calibri" panose="020F0502020204030204" pitchFamily="34" charset="0"/>
                <a:cs typeface="Arial" charset="0"/>
              </a:rPr>
              <a:t>РОССИЙСКАЯ ТАМОЖЕННАЯ АКАДЕМИЯ</a:t>
            </a:r>
            <a:r>
              <a:rPr lang="en-US" altLang="ru-RU" sz="2400" cap="all" spc="50" dirty="0">
                <a:solidFill>
                  <a:schemeClr val="bg2"/>
                </a:solidFill>
                <a:ea typeface="Calibri" panose="020F0502020204030204" pitchFamily="34" charset="0"/>
                <a:cs typeface="Arial" charset="0"/>
              </a:rPr>
              <a:t> </a:t>
            </a:r>
            <a:endParaRPr lang="ru-RU" altLang="ru-RU" sz="2400" cap="all" spc="50" dirty="0">
              <a:solidFill>
                <a:schemeClr val="bg2"/>
              </a:solidFill>
              <a:ea typeface="Calibri" panose="020F0502020204030204" pitchFamily="34" charset="0"/>
              <a:cs typeface="Arial" charset="0"/>
            </a:endParaRPr>
          </a:p>
          <a:p>
            <a:pPr algn="ctr" eaLnBrk="1" fontAlgn="auto" hangingPunct="1">
              <a:spcBef>
                <a:spcPts val="0"/>
              </a:spcBef>
              <a:spcAft>
                <a:spcPts val="0"/>
              </a:spcAft>
              <a:defRPr/>
            </a:pPr>
            <a:r>
              <a:rPr lang="ru-RU" altLang="ru-RU" sz="2000" cap="all" spc="50" dirty="0">
                <a:solidFill>
                  <a:schemeClr val="bg2"/>
                </a:solidFill>
                <a:ea typeface="Calibri" panose="020F0502020204030204" pitchFamily="34" charset="0"/>
                <a:cs typeface="Arial" charset="0"/>
              </a:rPr>
              <a:t>Ростовский филиал</a:t>
            </a:r>
          </a:p>
        </p:txBody>
      </p:sp>
      <p:sp>
        <p:nvSpPr>
          <p:cNvPr id="9" name="TextBox 8">
            <a:extLst>
              <a:ext uri="{FF2B5EF4-FFF2-40B4-BE49-F238E27FC236}">
                <a16:creationId xmlns:a16="http://schemas.microsoft.com/office/drawing/2014/main" id="{B99AF9D4-5719-4224-81F2-F3F459F02CCA}"/>
              </a:ext>
            </a:extLst>
          </p:cNvPr>
          <p:cNvSpPr txBox="1">
            <a:spLocks noChangeArrowheads="1"/>
          </p:cNvSpPr>
          <p:nvPr/>
        </p:nvSpPr>
        <p:spPr bwMode="auto">
          <a:xfrm>
            <a:off x="0" y="2630488"/>
            <a:ext cx="9144000" cy="903552"/>
          </a:xfrm>
          <a:prstGeom prst="rect">
            <a:avLst/>
          </a:prstGeom>
          <a:noFill/>
          <a:ln>
            <a:noFill/>
          </a:ln>
        </p:spPr>
        <p:txBody>
          <a:bodyPr lIns="163294" tIns="81647" rIns="163294" bIns="81647">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fontAlgn="auto">
              <a:spcBef>
                <a:spcPts val="0"/>
              </a:spcBef>
              <a:spcAft>
                <a:spcPts val="0"/>
              </a:spcAft>
              <a:defRPr/>
            </a:pPr>
            <a:r>
              <a:rPr lang="ru-RU" altLang="ru-RU" sz="2400" cap="all" spc="50" dirty="0">
                <a:solidFill>
                  <a:schemeClr val="bg2"/>
                </a:solidFill>
                <a:ea typeface="Calibri" panose="020F0502020204030204" pitchFamily="34" charset="0"/>
                <a:cs typeface="Arial" charset="0"/>
              </a:rPr>
              <a:t>Системы поддержки принятия решений в государственных информационных системах</a:t>
            </a:r>
          </a:p>
        </p:txBody>
      </p:sp>
      <p:sp>
        <p:nvSpPr>
          <p:cNvPr id="10" name="TextBox 9">
            <a:extLst>
              <a:ext uri="{FF2B5EF4-FFF2-40B4-BE49-F238E27FC236}">
                <a16:creationId xmlns:a16="http://schemas.microsoft.com/office/drawing/2014/main" id="{7CAEC532-7F28-4E45-9CE9-AD4559F3214B}"/>
              </a:ext>
            </a:extLst>
          </p:cNvPr>
          <p:cNvSpPr txBox="1">
            <a:spLocks noChangeArrowheads="1"/>
          </p:cNvSpPr>
          <p:nvPr/>
        </p:nvSpPr>
        <p:spPr bwMode="auto">
          <a:xfrm>
            <a:off x="0" y="3933056"/>
            <a:ext cx="9144000" cy="903552"/>
          </a:xfrm>
          <a:prstGeom prst="rect">
            <a:avLst/>
          </a:prstGeom>
          <a:noFill/>
          <a:ln>
            <a:noFill/>
          </a:ln>
        </p:spPr>
        <p:txBody>
          <a:bodyPr lIns="163294" tIns="81647" rIns="163294" bIns="81647">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fontAlgn="auto">
              <a:spcBef>
                <a:spcPts val="0"/>
              </a:spcBef>
              <a:spcAft>
                <a:spcPts val="0"/>
              </a:spcAft>
              <a:defRPr/>
            </a:pPr>
            <a:r>
              <a:rPr lang="ru-RU" altLang="ru-RU" sz="2400" cap="all" spc="50">
                <a:solidFill>
                  <a:srgbClr val="FFFF00"/>
                </a:solidFill>
                <a:ea typeface="Calibri" panose="020F0502020204030204" pitchFamily="34" charset="0"/>
                <a:cs typeface="Arial" charset="0"/>
              </a:rPr>
              <a:t>Лекция 7</a:t>
            </a:r>
            <a:endParaRPr lang="en-US" altLang="ru-RU" sz="2400" cap="all" spc="50" dirty="0">
              <a:solidFill>
                <a:srgbClr val="FFFF00"/>
              </a:solidFill>
              <a:ea typeface="Calibri" panose="020F0502020204030204" pitchFamily="34" charset="0"/>
              <a:cs typeface="Arial" charset="0"/>
            </a:endParaRPr>
          </a:p>
          <a:p>
            <a:pPr algn="ctr" fontAlgn="auto">
              <a:spcBef>
                <a:spcPts val="0"/>
              </a:spcBef>
              <a:spcAft>
                <a:spcPts val="0"/>
              </a:spcAft>
              <a:defRPr/>
            </a:pPr>
            <a:r>
              <a:rPr lang="ru-RU" altLang="ru-RU" sz="2400" cap="all" spc="50" dirty="0">
                <a:solidFill>
                  <a:srgbClr val="FFFF00"/>
                </a:solidFill>
                <a:ea typeface="Calibri" panose="020F0502020204030204" pitchFamily="34" charset="0"/>
                <a:cs typeface="Arial" charset="0"/>
              </a:rPr>
              <a:t>Экспертные системы поддержки принятия  решений</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547664" y="1844824"/>
            <a:ext cx="6336704" cy="2376264"/>
          </a:xfrm>
          <a:ln>
            <a:solidFill>
              <a:srgbClr val="990033"/>
            </a:solidFill>
          </a:ln>
        </p:spPr>
        <p:txBody>
          <a:bodyPr>
            <a:noAutofit/>
          </a:bodyPr>
          <a:lstStyle/>
          <a:p>
            <a:pPr algn="ctr">
              <a:buNone/>
            </a:pPr>
            <a:endParaRPr lang="ru-RU" sz="1600" dirty="0">
              <a:solidFill>
                <a:schemeClr val="accent2">
                  <a:lumMod val="60000"/>
                  <a:lumOff val="40000"/>
                </a:schemeClr>
              </a:solidFill>
              <a:latin typeface="Times New Roman" panose="02020603050405020304" pitchFamily="18" charset="0"/>
              <a:cs typeface="Times New Roman" panose="02020603050405020304" pitchFamily="18" charset="0"/>
            </a:endParaRPr>
          </a:p>
          <a:p>
            <a:pPr marL="514350" indent="-514350" algn="ctr">
              <a:buAutoNum type="arabicPeriod"/>
            </a:pPr>
            <a:r>
              <a:rPr lang="ru-RU" b="1" dirty="0">
                <a:latin typeface="Times New Roman" panose="02020603050405020304" pitchFamily="18" charset="0"/>
                <a:cs typeface="Times New Roman" panose="02020603050405020304" pitchFamily="18" charset="0"/>
              </a:rPr>
              <a:t>Исполнительная система </a:t>
            </a:r>
            <a:endParaRPr lang="en-US" sz="1800" b="1" dirty="0">
              <a:latin typeface="Times New Roman" panose="02020603050405020304" pitchFamily="18" charset="0"/>
              <a:cs typeface="Times New Roman" panose="02020603050405020304" pitchFamily="18" charset="0"/>
            </a:endParaRPr>
          </a:p>
          <a:p>
            <a:pPr marL="0" indent="0" algn="ctr">
              <a:buNone/>
            </a:pPr>
            <a:r>
              <a:rPr lang="ru-RU" sz="1800" dirty="0">
                <a:latin typeface="Times New Roman" panose="02020603050405020304" pitchFamily="18" charset="0"/>
                <a:cs typeface="Times New Roman" panose="02020603050405020304" pitchFamily="18" charset="0"/>
              </a:rPr>
              <a:t> это совокупность компонентов (вычислительных, логических, поисковых средств), адаптированных к типу задач, и формирующих законченную ЭС за исключением пользовательского интерфейса. </a:t>
            </a:r>
          </a:p>
          <a:p>
            <a:pPr algn="ctr">
              <a:buNone/>
            </a:pPr>
            <a:r>
              <a:rPr lang="ru-RU" sz="2000" b="1" i="1" dirty="0">
                <a:solidFill>
                  <a:schemeClr val="accent2">
                    <a:lumMod val="60000"/>
                    <a:lumOff val="40000"/>
                  </a:schemeClr>
                </a:solidFill>
                <a:latin typeface="Times New Roman" panose="02020603050405020304" pitchFamily="18" charset="0"/>
                <a:cs typeface="Times New Roman" panose="02020603050405020304" pitchFamily="18" charset="0"/>
              </a:rPr>
              <a:t>	</a:t>
            </a:r>
            <a:endParaRPr lang="ru-RU" sz="16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10</a:t>
            </a:fld>
            <a:endParaRPr lang="be-BY">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EAE1A9A-5419-4392-9324-2B7D55CF1D87}"/>
              </a:ext>
            </a:extLst>
          </p:cNvPr>
          <p:cNvSpPr txBox="1"/>
          <p:nvPr/>
        </p:nvSpPr>
        <p:spPr>
          <a:xfrm>
            <a:off x="150771" y="260648"/>
            <a:ext cx="7632848" cy="400110"/>
          </a:xfrm>
          <a:prstGeom prst="rect">
            <a:avLst/>
          </a:prstGeom>
          <a:noFill/>
        </p:spPr>
        <p:txBody>
          <a:bodyPr wrap="square" rtlCol="0">
            <a:spAutoFit/>
          </a:bodyPr>
          <a:lstStyle/>
          <a:p>
            <a:pPr algn="just"/>
            <a:r>
              <a:rPr lang="ru-RU" sz="2000" dirty="0">
                <a:solidFill>
                  <a:schemeClr val="bg1"/>
                </a:solidFill>
                <a:latin typeface="Times New Roman" panose="02020603050405020304" pitchFamily="18" charset="0"/>
                <a:cs typeface="Times New Roman" panose="02020603050405020304" pitchFamily="18" charset="0"/>
              </a:rPr>
              <a:t>ФУНКЦИОНАЛЬНАЯ СТРУКТУРА СИИ</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6"/>
          <p:cNvSpPr/>
          <p:nvPr/>
        </p:nvSpPr>
        <p:spPr>
          <a:xfrm>
            <a:off x="747319" y="1071550"/>
            <a:ext cx="6660221" cy="400050"/>
          </a:xfrm>
          <a:prstGeom prst="rect">
            <a:avLst/>
          </a:prstGeom>
          <a:solidFill>
            <a:schemeClr val="accent6">
              <a:lumMod val="20000"/>
              <a:lumOff val="80000"/>
            </a:schemeClr>
          </a:solidFill>
        </p:spPr>
        <p:txBody>
          <a:bodyPr wrap="square">
            <a:spAutoFit/>
          </a:bodyPr>
          <a:lstStyle/>
          <a:p>
            <a:pPr algn="ctr">
              <a:defRPr/>
            </a:pPr>
            <a:r>
              <a:rPr lang="ru-RU" sz="2000" b="1" cap="small" dirty="0">
                <a:latin typeface="Times New Roman" panose="02020603050405020304" pitchFamily="18" charset="0"/>
                <a:cs typeface="Times New Roman" pitchFamily="18" charset="0"/>
              </a:rPr>
              <a:t>Идентификация личности: по изображению лица</a:t>
            </a:r>
            <a:endParaRPr lang="ru-RU" sz="2000" b="1" dirty="0">
              <a:latin typeface="Times New Roman" pitchFamily="18" charset="0"/>
              <a:cs typeface="Times New Roman" pitchFamily="18" charset="0"/>
            </a:endParaRPr>
          </a:p>
        </p:txBody>
      </p:sp>
      <p:pic>
        <p:nvPicPr>
          <p:cNvPr id="9" name="Picture 2" descr="http://www.papillon.ru/files/image/2011/polyface/result_small(1).png"/>
          <p:cNvPicPr>
            <a:picLocks noChangeAspect="1" noChangeArrowheads="1"/>
          </p:cNvPicPr>
          <p:nvPr/>
        </p:nvPicPr>
        <p:blipFill>
          <a:blip r:embed="rId2" cstate="print"/>
          <a:srcRect/>
          <a:stretch>
            <a:fillRect/>
          </a:stretch>
        </p:blipFill>
        <p:spPr bwMode="auto">
          <a:xfrm>
            <a:off x="1142977" y="1571613"/>
            <a:ext cx="5671038" cy="4710113"/>
          </a:xfrm>
          <a:prstGeom prst="rect">
            <a:avLst/>
          </a:prstGeom>
          <a:noFill/>
          <a:ln w="9525">
            <a:noFill/>
            <a:miter lim="800000"/>
            <a:headEnd/>
            <a:tailEnd/>
          </a:ln>
        </p:spPr>
      </p:pic>
      <p:sp>
        <p:nvSpPr>
          <p:cNvPr id="6" name="Заголовок 5">
            <a:extLst>
              <a:ext uri="{FF2B5EF4-FFF2-40B4-BE49-F238E27FC236}">
                <a16:creationId xmlns:a16="http://schemas.microsoft.com/office/drawing/2014/main" id="{F8FF40CF-02FF-416D-8DAA-400F53737426}"/>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8" name="Slide Number Placeholder 3">
            <a:extLst>
              <a:ext uri="{FF2B5EF4-FFF2-40B4-BE49-F238E27FC236}">
                <a16:creationId xmlns:a16="http://schemas.microsoft.com/office/drawing/2014/main" id="{BAE1612B-8BAE-4BD3-8D26-323682D7986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100</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p:cNvSpPr>
            <a:spLocks noChangeArrowheads="1"/>
          </p:cNvSpPr>
          <p:nvPr/>
        </p:nvSpPr>
        <p:spPr bwMode="auto">
          <a:xfrm>
            <a:off x="4637943" y="1214422"/>
            <a:ext cx="3956566" cy="1631216"/>
          </a:xfrm>
          <a:prstGeom prst="rect">
            <a:avLst/>
          </a:prstGeom>
          <a:solidFill>
            <a:srgbClr val="FCFC9A"/>
          </a:solidFill>
          <a:ln w="9525">
            <a:noFill/>
            <a:miter lim="800000"/>
            <a:headEnd/>
            <a:tailEnd/>
          </a:ln>
        </p:spPr>
        <p:txBody>
          <a:bodyPr wrap="square">
            <a:spAutoFit/>
          </a:bodyPr>
          <a:lstStyle/>
          <a:p>
            <a:pPr algn="ctr"/>
            <a:r>
              <a:rPr lang="ru-RU" sz="2000" b="1" dirty="0">
                <a:latin typeface="Times New Roman" panose="02020603050405020304" pitchFamily="18" charset="0"/>
                <a:cs typeface="Times New Roman" pitchFamily="18" charset="0"/>
              </a:rPr>
              <a:t>Программно-аппаратный МФ телевизионный USB 2.0 комплекс "Эксперт - Мега" для экспертно-криминалистических исследований</a:t>
            </a:r>
          </a:p>
        </p:txBody>
      </p:sp>
      <p:pic>
        <p:nvPicPr>
          <p:cNvPr id="7" name="Picture 2" descr="http://www.evs.ru/kat/foto_kat/im_79.png"/>
          <p:cNvPicPr>
            <a:picLocks noChangeAspect="1" noChangeArrowheads="1"/>
          </p:cNvPicPr>
          <p:nvPr/>
        </p:nvPicPr>
        <p:blipFill>
          <a:blip r:embed="rId2" cstate="print"/>
          <a:srcRect/>
          <a:stretch>
            <a:fillRect/>
          </a:stretch>
        </p:blipFill>
        <p:spPr bwMode="auto">
          <a:xfrm>
            <a:off x="4703886" y="2928934"/>
            <a:ext cx="4022509" cy="3102178"/>
          </a:xfrm>
          <a:prstGeom prst="rect">
            <a:avLst/>
          </a:prstGeom>
          <a:noFill/>
          <a:ln w="9525">
            <a:noFill/>
            <a:miter lim="800000"/>
            <a:headEnd/>
            <a:tailEnd/>
          </a:ln>
        </p:spPr>
      </p:pic>
      <p:sp>
        <p:nvSpPr>
          <p:cNvPr id="8" name="Rectangle 3"/>
          <p:cNvSpPr>
            <a:spLocks noChangeArrowheads="1"/>
          </p:cNvSpPr>
          <p:nvPr/>
        </p:nvSpPr>
        <p:spPr bwMode="auto">
          <a:xfrm>
            <a:off x="483549" y="1074509"/>
            <a:ext cx="4022509" cy="4708981"/>
          </a:xfrm>
          <a:prstGeom prst="rect">
            <a:avLst/>
          </a:prstGeom>
          <a:solidFill>
            <a:schemeClr val="accent6">
              <a:lumMod val="20000"/>
              <a:lumOff val="80000"/>
            </a:schemeClr>
          </a:solidFill>
          <a:ln w="9525">
            <a:noFill/>
            <a:miter lim="800000"/>
            <a:headEnd/>
            <a:tailEnd/>
          </a:ln>
        </p:spPr>
        <p:txBody>
          <a:bodyPr wrap="square" anchor="ctr">
            <a:spAutoFit/>
          </a:bodyPr>
          <a:lstStyle/>
          <a:p>
            <a:pPr eaLnBrk="0" hangingPunct="0"/>
            <a:r>
              <a:rPr lang="ru-RU" sz="2000" b="1" u="sng" dirty="0">
                <a:solidFill>
                  <a:schemeClr val="accent5">
                    <a:lumMod val="50000"/>
                  </a:schemeClr>
                </a:solidFill>
                <a:latin typeface="Times New Roman" panose="02020603050405020304" pitchFamily="18" charset="0"/>
                <a:cs typeface="Times New Roman" pitchFamily="18" charset="0"/>
              </a:rPr>
              <a:t>Обнаружение и визуализация:</a:t>
            </a:r>
          </a:p>
          <a:p>
            <a:pPr eaLnBrk="0" hangingPunct="0"/>
            <a:endParaRPr lang="ru-RU" sz="2000" dirty="0">
              <a:solidFill>
                <a:schemeClr val="accent5">
                  <a:lumMod val="50000"/>
                </a:schemeClr>
              </a:solidFill>
              <a:latin typeface="Times New Roman" pitchFamily="18" charset="0"/>
              <a:cs typeface="Times New Roman" pitchFamily="18" charset="0"/>
            </a:endParaRPr>
          </a:p>
          <a:p>
            <a:pPr eaLnBrk="0" hangingPunct="0">
              <a:buFontTx/>
              <a:buChar char="•"/>
            </a:pPr>
            <a:r>
              <a:rPr lang="ru-RU" sz="2000" b="1" dirty="0" err="1">
                <a:solidFill>
                  <a:schemeClr val="accent5">
                    <a:lumMod val="50000"/>
                  </a:schemeClr>
                </a:solidFill>
                <a:latin typeface="Times New Roman" pitchFamily="18" charset="0"/>
                <a:cs typeface="Times New Roman" pitchFamily="18" charset="0"/>
              </a:rPr>
              <a:t>микропечати</a:t>
            </a:r>
            <a:endParaRPr lang="ru-RU" sz="2000" b="1" dirty="0">
              <a:solidFill>
                <a:schemeClr val="accent5">
                  <a:lumMod val="50000"/>
                </a:schemeClr>
              </a:solidFill>
              <a:latin typeface="Times New Roman" pitchFamily="18" charset="0"/>
              <a:cs typeface="Times New Roman" pitchFamily="18" charset="0"/>
            </a:endParaRPr>
          </a:p>
          <a:p>
            <a:pPr eaLnBrk="0" hangingPunct="0">
              <a:buFontTx/>
              <a:buChar char="•"/>
            </a:pPr>
            <a:r>
              <a:rPr lang="ru-RU" sz="2000" b="1" dirty="0">
                <a:solidFill>
                  <a:schemeClr val="accent5">
                    <a:lumMod val="50000"/>
                  </a:schemeClr>
                </a:solidFill>
                <a:latin typeface="Times New Roman" pitchFamily="18" charset="0"/>
                <a:cs typeface="Times New Roman" pitchFamily="18" charset="0"/>
              </a:rPr>
              <a:t>структуры различных материалов, технологических способов печати</a:t>
            </a:r>
          </a:p>
          <a:p>
            <a:pPr eaLnBrk="0" hangingPunct="0">
              <a:buFontTx/>
              <a:buChar char="•"/>
            </a:pPr>
            <a:r>
              <a:rPr lang="ru-RU" sz="2000" b="1" dirty="0">
                <a:solidFill>
                  <a:schemeClr val="accent5">
                    <a:lumMod val="50000"/>
                  </a:schemeClr>
                </a:solidFill>
                <a:latin typeface="Times New Roman" pitchFamily="18" charset="0"/>
                <a:cs typeface="Times New Roman" pitchFamily="18" charset="0"/>
              </a:rPr>
              <a:t>структуры и характера </a:t>
            </a:r>
            <a:r>
              <a:rPr lang="ru-RU" sz="2000" b="1" dirty="0" err="1">
                <a:solidFill>
                  <a:schemeClr val="accent5">
                    <a:lumMod val="50000"/>
                  </a:schemeClr>
                </a:solidFill>
                <a:latin typeface="Times New Roman" pitchFamily="18" charset="0"/>
                <a:cs typeface="Times New Roman" pitchFamily="18" charset="0"/>
              </a:rPr>
              <a:t>ферромагнитных</a:t>
            </a:r>
            <a:r>
              <a:rPr lang="ru-RU" sz="2000" b="1" dirty="0">
                <a:solidFill>
                  <a:schemeClr val="accent5">
                    <a:lumMod val="50000"/>
                  </a:schemeClr>
                </a:solidFill>
                <a:latin typeface="Times New Roman" pitchFamily="18" charset="0"/>
                <a:cs typeface="Times New Roman" pitchFamily="18" charset="0"/>
              </a:rPr>
              <a:t> материалов</a:t>
            </a:r>
          </a:p>
          <a:p>
            <a:pPr eaLnBrk="0" hangingPunct="0">
              <a:buFontTx/>
              <a:buChar char="•"/>
            </a:pPr>
            <a:r>
              <a:rPr lang="ru-RU" sz="2000" b="1" dirty="0" err="1">
                <a:solidFill>
                  <a:schemeClr val="accent5">
                    <a:lumMod val="50000"/>
                  </a:schemeClr>
                </a:solidFill>
                <a:latin typeface="Times New Roman" pitchFamily="18" charset="0"/>
                <a:cs typeface="Times New Roman" pitchFamily="18" charset="0"/>
              </a:rPr>
              <a:t>слабо-контрастных</a:t>
            </a:r>
            <a:r>
              <a:rPr lang="ru-RU" sz="2000" b="1" dirty="0">
                <a:solidFill>
                  <a:schemeClr val="accent5">
                    <a:lumMod val="50000"/>
                  </a:schemeClr>
                </a:solidFill>
                <a:latin typeface="Times New Roman" pitchFamily="18" charset="0"/>
                <a:cs typeface="Times New Roman" pitchFamily="18" charset="0"/>
              </a:rPr>
              <a:t> следов воздействия</a:t>
            </a:r>
          </a:p>
          <a:p>
            <a:pPr eaLnBrk="0" hangingPunct="0">
              <a:buFontTx/>
              <a:buChar char="•"/>
            </a:pPr>
            <a:r>
              <a:rPr lang="ru-RU" sz="2000" b="1" dirty="0">
                <a:solidFill>
                  <a:schemeClr val="accent5">
                    <a:lumMod val="50000"/>
                  </a:schemeClr>
                </a:solidFill>
                <a:latin typeface="Times New Roman" pitchFamily="18" charset="0"/>
                <a:cs typeface="Times New Roman" pitchFamily="18" charset="0"/>
              </a:rPr>
              <a:t>отпечатков пальцев и их сравнение</a:t>
            </a:r>
          </a:p>
          <a:p>
            <a:pPr eaLnBrk="0" hangingPunct="0">
              <a:buFontTx/>
              <a:buChar char="•"/>
            </a:pPr>
            <a:r>
              <a:rPr lang="ru-RU" sz="2000" b="1" dirty="0">
                <a:solidFill>
                  <a:schemeClr val="accent5">
                    <a:lumMod val="50000"/>
                  </a:schemeClr>
                </a:solidFill>
                <a:latin typeface="Times New Roman" pitchFamily="18" charset="0"/>
                <a:cs typeface="Times New Roman" pitchFamily="18" charset="0"/>
              </a:rPr>
              <a:t>изменений в документах - исправлений, подчисток, вытравления надписей и т.п.</a:t>
            </a:r>
            <a:endParaRPr lang="ru-RU" sz="2000" dirty="0">
              <a:solidFill>
                <a:schemeClr val="accent5">
                  <a:lumMod val="50000"/>
                </a:schemeClr>
              </a:solidFill>
              <a:latin typeface="Times New Roman" pitchFamily="18" charset="0"/>
              <a:cs typeface="Times New Roman" pitchFamily="18" charset="0"/>
            </a:endParaRPr>
          </a:p>
        </p:txBody>
      </p:sp>
      <p:sp>
        <p:nvSpPr>
          <p:cNvPr id="9" name="Заголовок 5">
            <a:extLst>
              <a:ext uri="{FF2B5EF4-FFF2-40B4-BE49-F238E27FC236}">
                <a16:creationId xmlns:a16="http://schemas.microsoft.com/office/drawing/2014/main" id="{3AF49ABC-AF5D-414B-8D50-148C5D77E68C}"/>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10" name="Slide Number Placeholder 3">
            <a:extLst>
              <a:ext uri="{FF2B5EF4-FFF2-40B4-BE49-F238E27FC236}">
                <a16:creationId xmlns:a16="http://schemas.microsoft.com/office/drawing/2014/main" id="{4D9B157D-C02B-44C9-9E32-1B0CDAF0365E}"/>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101</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p:cNvSpPr>
            <a:spLocks noChangeArrowheads="1"/>
          </p:cNvSpPr>
          <p:nvPr/>
        </p:nvSpPr>
        <p:spPr bwMode="auto">
          <a:xfrm>
            <a:off x="483548" y="1071547"/>
            <a:ext cx="8242846" cy="708025"/>
          </a:xfrm>
          <a:prstGeom prst="rect">
            <a:avLst/>
          </a:prstGeom>
          <a:solidFill>
            <a:schemeClr val="accent6">
              <a:lumMod val="20000"/>
              <a:lumOff val="80000"/>
            </a:schemeClr>
          </a:solidFill>
          <a:ln w="9525">
            <a:noFill/>
            <a:miter lim="800000"/>
            <a:headEnd/>
            <a:tailEnd/>
          </a:ln>
        </p:spPr>
        <p:txBody>
          <a:bodyPr wrap="square">
            <a:spAutoFit/>
          </a:bodyPr>
          <a:lstStyle/>
          <a:p>
            <a:pPr algn="ctr"/>
            <a:r>
              <a:rPr lang="ru-RU" sz="2000" b="1" dirty="0">
                <a:solidFill>
                  <a:schemeClr val="accent5">
                    <a:lumMod val="50000"/>
                  </a:schemeClr>
                </a:solidFill>
                <a:latin typeface="Times New Roman" panose="02020603050405020304" pitchFamily="18" charset="0"/>
                <a:cs typeface="Times New Roman" pitchFamily="18" charset="0"/>
              </a:rPr>
              <a:t>Автоматизированная система исследования поддельных денежных купюр и документов по «желтым» меткам ПАПИЛОН-БЛИП</a:t>
            </a:r>
          </a:p>
        </p:txBody>
      </p:sp>
      <p:pic>
        <p:nvPicPr>
          <p:cNvPr id="7" name="Picture 2" descr="http://www.papillon.ru/files/image/2011/blip/1_small.png"/>
          <p:cNvPicPr>
            <a:picLocks noChangeAspect="1" noChangeArrowheads="1"/>
          </p:cNvPicPr>
          <p:nvPr/>
        </p:nvPicPr>
        <p:blipFill>
          <a:blip r:embed="rId2" cstate="print"/>
          <a:srcRect/>
          <a:stretch>
            <a:fillRect/>
          </a:stretch>
        </p:blipFill>
        <p:spPr bwMode="auto">
          <a:xfrm>
            <a:off x="549491" y="2071678"/>
            <a:ext cx="7583418" cy="4172886"/>
          </a:xfrm>
          <a:prstGeom prst="rect">
            <a:avLst/>
          </a:prstGeom>
          <a:noFill/>
          <a:ln w="9525">
            <a:noFill/>
            <a:miter lim="800000"/>
            <a:headEnd/>
            <a:tailEnd/>
          </a:ln>
        </p:spPr>
      </p:pic>
      <p:sp>
        <p:nvSpPr>
          <p:cNvPr id="9" name="Заголовок 5">
            <a:extLst>
              <a:ext uri="{FF2B5EF4-FFF2-40B4-BE49-F238E27FC236}">
                <a16:creationId xmlns:a16="http://schemas.microsoft.com/office/drawing/2014/main" id="{889E9734-A6B5-418C-BBB6-385EFF7AE73B}"/>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10" name="Slide Number Placeholder 3">
            <a:extLst>
              <a:ext uri="{FF2B5EF4-FFF2-40B4-BE49-F238E27FC236}">
                <a16:creationId xmlns:a16="http://schemas.microsoft.com/office/drawing/2014/main" id="{AD4E40D7-1316-4E10-BD14-E0E9FF40B04E}"/>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102</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a:extLst>
              <a:ext uri="{FF2B5EF4-FFF2-40B4-BE49-F238E27FC236}">
                <a16:creationId xmlns:a16="http://schemas.microsoft.com/office/drawing/2014/main" id="{1C0F307C-DBA2-49D3-8C51-2E016FA52E9C}"/>
              </a:ext>
            </a:extLst>
          </p:cNvPr>
          <p:cNvSpPr txBox="1">
            <a:spLocks/>
          </p:cNvSpPr>
          <p:nvPr/>
        </p:nvSpPr>
        <p:spPr bwMode="auto">
          <a:xfrm>
            <a:off x="452438" y="1019175"/>
            <a:ext cx="82296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90000"/>
              </a:lnSpc>
              <a:spcBef>
                <a:spcPts val="1000"/>
              </a:spcBef>
              <a:spcAft>
                <a:spcPct val="0"/>
              </a:spcAft>
              <a:buFont typeface="Wingdings" pitchFamily="2" charset="2"/>
              <a:buNone/>
              <a:defRPr sz="3400" kern="1200">
                <a:solidFill>
                  <a:schemeClr val="tx1"/>
                </a:solidFill>
                <a:latin typeface="Calibri" panose="020F0502020204030204" pitchFamily="34" charset="0"/>
                <a:ea typeface="+mn-ea"/>
                <a:cs typeface="Arial" panose="020B0604020202020204" pitchFamily="34" charset="0"/>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Arial" panose="020B0604020202020204" pitchFamily="34" charset="0"/>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Arial" panose="020B0604020202020204" pitchFamily="34" charset="0"/>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mn-ea"/>
                <a:cs typeface="Arial" panose="020B0604020202020204" pitchFamily="34" charset="0"/>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Calibri" panose="020F050202020403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914400">
              <a:buFont typeface="Arial" panose="020B0604020202020204" pitchFamily="34" charset="0"/>
              <a:buNone/>
            </a:pPr>
            <a:r>
              <a:rPr lang="ru-RU" altLang="ru-RU" sz="4000" b="1">
                <a:solidFill>
                  <a:srgbClr val="00BE5A"/>
                </a:solidFill>
              </a:rPr>
              <a:t>Спасибо за внимание!</a:t>
            </a:r>
          </a:p>
        </p:txBody>
      </p:sp>
      <p:pic>
        <p:nvPicPr>
          <p:cNvPr id="4" name="Содержимое 7" descr="здание.jpg">
            <a:extLst>
              <a:ext uri="{FF2B5EF4-FFF2-40B4-BE49-F238E27FC236}">
                <a16:creationId xmlns:a16="http://schemas.microsoft.com/office/drawing/2014/main" id="{A3E491D8-7B49-42DE-9445-CC5499E34471}"/>
              </a:ext>
            </a:extLst>
          </p:cNvPr>
          <p:cNvPicPr>
            <a:picLocks noChangeAspect="1"/>
          </p:cNvPicPr>
          <p:nvPr/>
        </p:nvPicPr>
        <p:blipFill>
          <a:blip r:embed="rId2" cstate="print">
            <a:lum contrast="-13000"/>
          </a:blip>
          <a:srcRect b="12003"/>
          <a:stretch>
            <a:fillRect/>
          </a:stretch>
        </p:blipFill>
        <p:spPr>
          <a:xfrm>
            <a:off x="1767116" y="1745000"/>
            <a:ext cx="5544617" cy="3061860"/>
          </a:xfrm>
          <a:prstGeom prst="roundRect">
            <a:avLst>
              <a:gd name="adj" fmla="val 4167"/>
            </a:avLst>
          </a:prstGeom>
          <a:solidFill>
            <a:srgbClr val="FFFFFF"/>
          </a:solidFill>
          <a:ln w="76200" cap="sq">
            <a:solidFill>
              <a:srgbClr val="EAEAEA"/>
            </a:solidFill>
            <a:miter lim="800000"/>
          </a:ln>
          <a:effectLst>
            <a:reflection blurRad="6350" stA="50000" endA="300" endPos="38500" dist="50800" dir="5400000" sy="-100000" algn="bl" rotWithShape="0"/>
          </a:effectLst>
          <a:scene3d>
            <a:camera prst="orthographicFront"/>
            <a:lightRig rig="threePt" dir="t">
              <a:rot lat="0" lon="0" rev="2700000"/>
            </a:lightRig>
          </a:scene3d>
          <a:sp3d contourW="6350">
            <a:bevelT h="3810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602126" y="1988840"/>
            <a:ext cx="6192688" cy="3146692"/>
          </a:xfrm>
          <a:ln>
            <a:solidFill>
              <a:srgbClr val="990033"/>
            </a:solidFill>
          </a:ln>
        </p:spPr>
        <p:txBody>
          <a:bodyPr>
            <a:normAutofit/>
          </a:bodyPr>
          <a:lstStyle/>
          <a:p>
            <a:pPr marL="0" lvl="0" indent="0" algn="ctr">
              <a:spcBef>
                <a:spcPts val="0"/>
              </a:spcBef>
              <a:buClrTx/>
              <a:buSzTx/>
              <a:buNone/>
            </a:pPr>
            <a:r>
              <a:rPr lang="ru-RU" sz="1800" dirty="0">
                <a:solidFill>
                  <a:schemeClr val="accent2">
                    <a:lumMod val="60000"/>
                    <a:lumOff val="40000"/>
                  </a:schemeClr>
                </a:solidFill>
                <a:latin typeface="Times New Roman" panose="02020603050405020304" pitchFamily="18" charset="0"/>
                <a:cs typeface="Times New Roman" panose="02020603050405020304" pitchFamily="18" charset="0"/>
              </a:rPr>
              <a:t>	</a:t>
            </a:r>
            <a:endParaRPr lang="ru-RU" sz="2400" b="1" i="1" dirty="0">
              <a:solidFill>
                <a:srgbClr val="FFC000"/>
              </a:solidFill>
              <a:latin typeface="Times New Roman" panose="02020603050405020304" pitchFamily="18" charset="0"/>
              <a:cs typeface="Times New Roman" panose="02020603050405020304" pitchFamily="18" charset="0"/>
            </a:endParaRPr>
          </a:p>
          <a:p>
            <a:pPr algn="ctr">
              <a:buNone/>
            </a:pPr>
            <a:r>
              <a:rPr lang="ru-RU" sz="2400" b="1" i="1" dirty="0">
                <a:solidFill>
                  <a:srgbClr val="003399"/>
                </a:solidFill>
                <a:latin typeface="Times New Roman" panose="02020603050405020304" pitchFamily="18" charset="0"/>
                <a:cs typeface="Times New Roman" panose="02020603050405020304" pitchFamily="18" charset="0"/>
              </a:rPr>
              <a:t>	</a:t>
            </a:r>
            <a:r>
              <a:rPr lang="ru-RU" sz="3200" b="1" i="1" u="sng" dirty="0">
                <a:latin typeface="Times New Roman" panose="02020603050405020304" pitchFamily="18" charset="0"/>
                <a:cs typeface="Times New Roman" panose="02020603050405020304" pitchFamily="18" charset="0"/>
              </a:rPr>
              <a:t>2. </a:t>
            </a:r>
            <a:r>
              <a:rPr lang="ru-RU" sz="3200" b="1" u="sng" dirty="0">
                <a:latin typeface="Times New Roman" panose="02020603050405020304" pitchFamily="18" charset="0"/>
                <a:cs typeface="Times New Roman" panose="02020603050405020304" pitchFamily="18" charset="0"/>
              </a:rPr>
              <a:t>База знаний</a:t>
            </a:r>
            <a:endParaRPr lang="en-US" sz="3200" b="1" u="sng" dirty="0">
              <a:latin typeface="Times New Roman" panose="02020603050405020304" pitchFamily="18" charset="0"/>
              <a:cs typeface="Times New Roman" panose="02020603050405020304" pitchFamily="18" charset="0"/>
            </a:endParaRPr>
          </a:p>
          <a:p>
            <a:pPr algn="ctr">
              <a:buNone/>
            </a:pPr>
            <a:r>
              <a:rPr lang="ru-RU" sz="2000" dirty="0">
                <a:latin typeface="Times New Roman" panose="02020603050405020304" pitchFamily="18" charset="0"/>
                <a:cs typeface="Times New Roman" panose="02020603050405020304" pitchFamily="18" charset="0"/>
              </a:rPr>
              <a:t>совокупность моделей, правил и фактов (данных), позволяющих провести анализ и сделать выводы при решении сложных интеллектуальных задач в некоторой предметной области. </a:t>
            </a:r>
          </a:p>
          <a:p>
            <a:pPr algn="ctr"/>
            <a:endParaRPr lang="ru-RU" sz="20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11</a:t>
            </a:fld>
            <a:endParaRPr lang="be-BY">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C309E67-44D2-4868-96E7-D9C843564540}"/>
              </a:ext>
            </a:extLst>
          </p:cNvPr>
          <p:cNvSpPr txBox="1"/>
          <p:nvPr/>
        </p:nvSpPr>
        <p:spPr>
          <a:xfrm>
            <a:off x="150771" y="260648"/>
            <a:ext cx="7632848" cy="400110"/>
          </a:xfrm>
          <a:prstGeom prst="rect">
            <a:avLst/>
          </a:prstGeom>
          <a:noFill/>
        </p:spPr>
        <p:txBody>
          <a:bodyPr wrap="square" rtlCol="0">
            <a:spAutoFit/>
          </a:bodyPr>
          <a:lstStyle/>
          <a:p>
            <a:pPr algn="just"/>
            <a:r>
              <a:rPr lang="ru-RU" sz="2000" dirty="0">
                <a:solidFill>
                  <a:schemeClr val="bg1"/>
                </a:solidFill>
                <a:latin typeface="Times New Roman" panose="02020603050405020304" pitchFamily="18" charset="0"/>
                <a:cs typeface="Times New Roman" panose="02020603050405020304" pitchFamily="18" charset="0"/>
              </a:rPr>
              <a:t>ФУНКЦИОНАЛЬНАЯ СТРУКТУРА СИИ</a:t>
            </a:r>
          </a:p>
        </p:txBody>
      </p:sp>
    </p:spTree>
    <p:extLst>
      <p:ext uri="{BB962C8B-B14F-4D97-AF65-F5344CB8AC3E}">
        <p14:creationId xmlns:p14="http://schemas.microsoft.com/office/powerpoint/2010/main" val="25352160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022979" y="2276872"/>
            <a:ext cx="5760640" cy="2556031"/>
          </a:xfrm>
          <a:ln>
            <a:solidFill>
              <a:srgbClr val="990033"/>
            </a:solidFill>
          </a:ln>
        </p:spPr>
        <p:txBody>
          <a:bodyPr>
            <a:normAutofit lnSpcReduction="10000"/>
          </a:bodyPr>
          <a:lstStyle/>
          <a:p>
            <a:pPr algn="ctr">
              <a:buNone/>
            </a:pPr>
            <a:endParaRPr lang="ru-RU" b="1" u="sng" dirty="0">
              <a:solidFill>
                <a:srgbClr val="003399"/>
              </a:solidFill>
              <a:latin typeface="Times New Roman" panose="02020603050405020304" pitchFamily="18" charset="0"/>
              <a:cs typeface="Times New Roman" panose="02020603050405020304" pitchFamily="18" charset="0"/>
            </a:endParaRPr>
          </a:p>
          <a:p>
            <a:pPr algn="ctr">
              <a:buNone/>
            </a:pPr>
            <a:r>
              <a:rPr lang="ru-RU" b="1" u="sng" dirty="0">
                <a:latin typeface="Times New Roman" panose="02020603050405020304" pitchFamily="18" charset="0"/>
                <a:cs typeface="Times New Roman" panose="02020603050405020304" pitchFamily="18" charset="0"/>
              </a:rPr>
              <a:t>3.Интеллектуальный интерфейс</a:t>
            </a:r>
            <a:r>
              <a:rPr lang="ru-RU"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algn="ctr">
              <a:buNone/>
            </a:pPr>
            <a:r>
              <a:rPr lang="ru-RU" sz="1800" dirty="0">
                <a:latin typeface="Times New Roman" panose="02020603050405020304" pitchFamily="18" charset="0"/>
                <a:cs typeface="Times New Roman" panose="02020603050405020304" pitchFamily="18" charset="0"/>
              </a:rPr>
              <a:t>интерфейс пользователя, дополнительно снабженный программным обеспечением, способным выполнять функции анализа, синтеза, сравнения, обобщения, накопления, обучения всех составных элементов, участвующих в процессе взаимодействия СИИ с конечным пользователем </a:t>
            </a:r>
          </a:p>
        </p:txBody>
      </p:sp>
      <p:sp>
        <p:nvSpPr>
          <p:cNvPr id="4" name="Номер слайда 3"/>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12</a:t>
            </a:fld>
            <a:endParaRPr lang="be-BY">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6AEB019-7ED4-4C15-B059-6DD9BF0ED95F}"/>
              </a:ext>
            </a:extLst>
          </p:cNvPr>
          <p:cNvSpPr txBox="1"/>
          <p:nvPr/>
        </p:nvSpPr>
        <p:spPr>
          <a:xfrm>
            <a:off x="150771" y="260648"/>
            <a:ext cx="7632848" cy="400110"/>
          </a:xfrm>
          <a:prstGeom prst="rect">
            <a:avLst/>
          </a:prstGeom>
          <a:noFill/>
        </p:spPr>
        <p:txBody>
          <a:bodyPr wrap="square" rtlCol="0">
            <a:spAutoFit/>
          </a:bodyPr>
          <a:lstStyle/>
          <a:p>
            <a:pPr algn="just"/>
            <a:r>
              <a:rPr lang="ru-RU" sz="2000" dirty="0">
                <a:solidFill>
                  <a:schemeClr val="bg1"/>
                </a:solidFill>
                <a:latin typeface="Times New Roman" panose="02020603050405020304" pitchFamily="18" charset="0"/>
                <a:cs typeface="Times New Roman" panose="02020603050405020304" pitchFamily="18" charset="0"/>
              </a:rPr>
              <a:t>ФУНКЦИОНАЛЬНАЯ СТРУКТУРА СИИ</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67544" y="1628800"/>
            <a:ext cx="8676456" cy="5229200"/>
          </a:xfrm>
        </p:spPr>
        <p:txBody>
          <a:bodyPr>
            <a:normAutofit/>
          </a:bodyPr>
          <a:lstStyle/>
          <a:p>
            <a:pPr>
              <a:spcBef>
                <a:spcPts val="0"/>
              </a:spcBef>
              <a:buNone/>
            </a:pPr>
            <a:r>
              <a:rPr lang="ru-RU" dirty="0">
                <a:latin typeface="Times New Roman" panose="02020603050405020304" pitchFamily="18" charset="0"/>
                <a:cs typeface="Times New Roman" panose="02020603050405020304" pitchFamily="18" charset="0"/>
              </a:rPr>
              <a:t>	</a:t>
            </a:r>
          </a:p>
          <a:p>
            <a:pPr>
              <a:spcBef>
                <a:spcPts val="0"/>
              </a:spcBef>
            </a:pPr>
            <a:r>
              <a:rPr lang="ru-RU" dirty="0">
                <a:latin typeface="Times New Roman" panose="02020603050405020304" pitchFamily="18" charset="0"/>
                <a:cs typeface="Times New Roman" panose="02020603050405020304" pitchFamily="18" charset="0"/>
              </a:rPr>
              <a:t>Доказательства теорем;</a:t>
            </a:r>
          </a:p>
          <a:p>
            <a:pPr>
              <a:spcBef>
                <a:spcPts val="0"/>
              </a:spcBef>
            </a:pPr>
            <a:r>
              <a:rPr lang="ru-RU" dirty="0">
                <a:latin typeface="Times New Roman" panose="02020603050405020304" pitchFamily="18" charset="0"/>
                <a:cs typeface="Times New Roman" panose="02020603050405020304" pitchFamily="18" charset="0"/>
              </a:rPr>
              <a:t>Игры;</a:t>
            </a:r>
          </a:p>
          <a:p>
            <a:pPr>
              <a:spcBef>
                <a:spcPts val="0"/>
              </a:spcBef>
            </a:pPr>
            <a:r>
              <a:rPr lang="ru-RU" dirty="0">
                <a:latin typeface="Times New Roman" panose="02020603050405020304" pitchFamily="18" charset="0"/>
                <a:cs typeface="Times New Roman" panose="02020603050405020304" pitchFamily="18" charset="0"/>
              </a:rPr>
              <a:t>Распознавание образов;</a:t>
            </a:r>
          </a:p>
          <a:p>
            <a:pPr>
              <a:spcBef>
                <a:spcPts val="0"/>
              </a:spcBef>
            </a:pPr>
            <a:r>
              <a:rPr lang="ru-RU" dirty="0">
                <a:latin typeface="Times New Roman" panose="02020603050405020304" pitchFamily="18" charset="0"/>
                <a:cs typeface="Times New Roman" panose="02020603050405020304" pitchFamily="18" charset="0"/>
              </a:rPr>
              <a:t>Принятие решений;</a:t>
            </a:r>
          </a:p>
          <a:p>
            <a:pPr>
              <a:spcBef>
                <a:spcPts val="0"/>
              </a:spcBef>
            </a:pPr>
            <a:r>
              <a:rPr lang="ru-RU" dirty="0">
                <a:latin typeface="Times New Roman" panose="02020603050405020304" pitchFamily="18" charset="0"/>
                <a:cs typeface="Times New Roman" panose="02020603050405020304" pitchFamily="18" charset="0"/>
              </a:rPr>
              <a:t>Адаптивное программирование;</a:t>
            </a:r>
          </a:p>
          <a:p>
            <a:pPr>
              <a:spcBef>
                <a:spcPts val="0"/>
              </a:spcBef>
            </a:pPr>
            <a:r>
              <a:rPr lang="ru-RU" dirty="0">
                <a:latin typeface="Times New Roman" panose="02020603050405020304" pitchFamily="18" charset="0"/>
                <a:cs typeface="Times New Roman" panose="02020603050405020304" pitchFamily="18" charset="0"/>
              </a:rPr>
              <a:t>Сочинение машинной музыки;</a:t>
            </a:r>
          </a:p>
          <a:p>
            <a:pPr>
              <a:spcBef>
                <a:spcPts val="0"/>
              </a:spcBef>
            </a:pPr>
            <a:r>
              <a:rPr lang="ru-RU" dirty="0">
                <a:latin typeface="Times New Roman" panose="02020603050405020304" pitchFamily="18" charset="0"/>
                <a:cs typeface="Times New Roman" panose="02020603050405020304" pitchFamily="18" charset="0"/>
              </a:rPr>
              <a:t>Обработка данных на естественном языке;</a:t>
            </a:r>
          </a:p>
          <a:p>
            <a:pPr>
              <a:spcBef>
                <a:spcPts val="0"/>
              </a:spcBef>
            </a:pPr>
            <a:r>
              <a:rPr lang="ru-RU" dirty="0">
                <a:latin typeface="Times New Roman" panose="02020603050405020304" pitchFamily="18" charset="0"/>
                <a:cs typeface="Times New Roman" panose="02020603050405020304" pitchFamily="18" charset="0"/>
              </a:rPr>
              <a:t>Обучающиеся сети (</a:t>
            </a:r>
            <a:r>
              <a:rPr lang="ru-RU" dirty="0" err="1">
                <a:latin typeface="Times New Roman" panose="02020603050405020304" pitchFamily="18" charset="0"/>
                <a:cs typeface="Times New Roman" panose="02020603050405020304" pitchFamily="18" charset="0"/>
              </a:rPr>
              <a:t>нейросети</a:t>
            </a:r>
            <a:r>
              <a:rPr lang="ru-RU" dirty="0">
                <a:latin typeface="Times New Roman" panose="02020603050405020304" pitchFamily="18" charset="0"/>
                <a:cs typeface="Times New Roman" panose="02020603050405020304" pitchFamily="18" charset="0"/>
              </a:rPr>
              <a:t>);</a:t>
            </a:r>
          </a:p>
          <a:p>
            <a:pPr>
              <a:spcBef>
                <a:spcPts val="0"/>
              </a:spcBef>
            </a:pPr>
            <a:r>
              <a:rPr lang="ru-RU" dirty="0">
                <a:latin typeface="Times New Roman" panose="02020603050405020304" pitchFamily="18" charset="0"/>
                <a:cs typeface="Times New Roman" panose="02020603050405020304" pitchFamily="18" charset="0"/>
              </a:rPr>
              <a:t>Вербальные концептуальные обучения.</a:t>
            </a:r>
          </a:p>
          <a:p>
            <a:endParaRPr lang="ru-RU" dirty="0">
              <a:latin typeface="Times New Roman" panose="02020603050405020304" pitchFamily="18" charset="0"/>
              <a:cs typeface="Times New Roman" panose="02020603050405020304" pitchFamily="18" charset="0"/>
            </a:endParaRPr>
          </a:p>
        </p:txBody>
      </p:sp>
      <p:sp>
        <p:nvSpPr>
          <p:cNvPr id="5" name="Номер слайда 4"/>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13</a:t>
            </a:fld>
            <a:endParaRPr lang="be-BY">
              <a:latin typeface="Times New Roman" panose="02020603050405020304" pitchFamily="18" charset="0"/>
              <a:cs typeface="Times New Roman" panose="02020603050405020304" pitchFamily="18" charset="0"/>
            </a:endParaRPr>
          </a:p>
        </p:txBody>
      </p:sp>
      <p:pic>
        <p:nvPicPr>
          <p:cNvPr id="4" name="Рисунок 3" descr="bi-chi-ta.jpg"/>
          <p:cNvPicPr>
            <a:picLocks noChangeAspect="1"/>
          </p:cNvPicPr>
          <p:nvPr/>
        </p:nvPicPr>
        <p:blipFill>
          <a:blip r:embed="rId2" cstate="print"/>
          <a:stretch>
            <a:fillRect/>
          </a:stretch>
        </p:blipFill>
        <p:spPr>
          <a:xfrm>
            <a:off x="6228184" y="1121349"/>
            <a:ext cx="2582530" cy="2307651"/>
          </a:xfrm>
          <a:prstGeom prst="rect">
            <a:avLst/>
          </a:prstGeom>
        </p:spPr>
      </p:pic>
      <p:sp>
        <p:nvSpPr>
          <p:cNvPr id="6" name="TextBox 5">
            <a:extLst>
              <a:ext uri="{FF2B5EF4-FFF2-40B4-BE49-F238E27FC236}">
                <a16:creationId xmlns:a16="http://schemas.microsoft.com/office/drawing/2014/main" id="{256A9A6F-F860-4B3F-9C78-AB02A228F3DF}"/>
              </a:ext>
            </a:extLst>
          </p:cNvPr>
          <p:cNvSpPr txBox="1"/>
          <p:nvPr/>
        </p:nvSpPr>
        <p:spPr>
          <a:xfrm>
            <a:off x="107504" y="260648"/>
            <a:ext cx="4572000" cy="369332"/>
          </a:xfrm>
          <a:prstGeom prst="rect">
            <a:avLst/>
          </a:prstGeom>
          <a:noFill/>
        </p:spPr>
        <p:txBody>
          <a:bodyPr wrap="square">
            <a:spAutoFit/>
          </a:bodyPr>
          <a:lstStyle/>
          <a:p>
            <a:pPr>
              <a:spcBef>
                <a:spcPts val="0"/>
              </a:spcBef>
              <a:buNone/>
            </a:pPr>
            <a:r>
              <a:rPr lang="ru-RU" dirty="0">
                <a:solidFill>
                  <a:schemeClr val="bg1"/>
                </a:solidFill>
                <a:latin typeface="Times New Roman" panose="02020603050405020304" pitchFamily="18" charset="0"/>
                <a:cs typeface="Times New Roman" panose="02020603050405020304" pitchFamily="18" charset="0"/>
              </a:rPr>
              <a:t>ОБЛАСТЬ ПРИМЕНЕНИЯ СИИ: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609600" y="1628800"/>
            <a:ext cx="8534400" cy="2743200"/>
          </a:xfrm>
        </p:spPr>
        <p:txBody>
          <a:bodyPr/>
          <a:lstStyle/>
          <a:p>
            <a:pPr algn="ctr"/>
            <a:r>
              <a:rPr lang="ru-RU" dirty="0">
                <a:latin typeface="Times New Roman" panose="02020603050405020304" pitchFamily="18" charset="0"/>
                <a:cs typeface="Times New Roman" panose="02020603050405020304" pitchFamily="18" charset="0"/>
              </a:rPr>
              <a:t>ЭКСПЕРТНЫЕ СИСТЕМЫ: КЛАССИФИКАЦИЯ И НАЗНАЧЕНИЕ </a:t>
            </a:r>
            <a:br>
              <a:rPr lang="en-US" dirty="0">
                <a:latin typeface="Times New Roman" panose="02020603050405020304" pitchFamily="18" charset="0"/>
                <a:cs typeface="Times New Roman" panose="02020603050405020304" pitchFamily="18" charset="0"/>
              </a:rPr>
            </a:br>
            <a:endParaRPr lang="ru-RU" altLang="ru-RU" dirty="0">
              <a:latin typeface="Times New Roman" panose="02020603050405020304" pitchFamily="18" charset="0"/>
              <a:cs typeface="Times New Roman" panose="02020603050405020304" pitchFamily="18" charset="0"/>
            </a:endParaRPr>
          </a:p>
        </p:txBody>
      </p:sp>
      <p:pic>
        <p:nvPicPr>
          <p:cNvPr id="22532" name="Рисунок 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3124200"/>
            <a:ext cx="27447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E375ED58-C728-47A7-A413-6BBB1EE1A63E}"/>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14</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430395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alphaModFix amt="20000"/>
            <a:extLst>
              <a:ext uri="{28A0092B-C50C-407E-A947-70E740481C1C}">
                <a14:useLocalDpi xmlns:a14="http://schemas.microsoft.com/office/drawing/2010/main" val="0"/>
              </a:ext>
            </a:extLst>
          </a:blip>
          <a:srcRect/>
          <a:stretch>
            <a:fillRect/>
          </a:stretch>
        </p:blipFill>
        <p:spPr bwMode="auto">
          <a:xfrm>
            <a:off x="1160007" y="1052736"/>
            <a:ext cx="6823985" cy="5117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Содержимое 5"/>
          <p:cNvSpPr>
            <a:spLocks noGrp="1"/>
          </p:cNvSpPr>
          <p:nvPr>
            <p:ph sz="half" idx="2"/>
          </p:nvPr>
        </p:nvSpPr>
        <p:spPr>
          <a:xfrm>
            <a:off x="1331640" y="1340768"/>
            <a:ext cx="6264696" cy="2448272"/>
          </a:xfrm>
          <a:ln>
            <a:solidFill>
              <a:srgbClr val="990033"/>
            </a:solidFill>
          </a:ln>
        </p:spPr>
        <p:txBody>
          <a:bodyPr/>
          <a:lstStyle/>
          <a:p>
            <a:pPr marL="0" indent="0" algn="ctr">
              <a:buNone/>
            </a:pPr>
            <a:r>
              <a:rPr lang="ru-RU" sz="4000" b="1" kern="1200" dirty="0">
                <a:latin typeface="Times New Roman" panose="02020603050405020304" pitchFamily="18" charset="0"/>
                <a:cs typeface="Times New Roman" panose="02020603050405020304" pitchFamily="18" charset="0"/>
              </a:rPr>
              <a:t>Экспертные системы </a:t>
            </a:r>
            <a:endParaRPr lang="en-US" sz="3200" b="1" dirty="0">
              <a:latin typeface="Times New Roman" panose="02020603050405020304" pitchFamily="18" charset="0"/>
              <a:cs typeface="Times New Roman" panose="02020603050405020304" pitchFamily="18" charset="0"/>
            </a:endParaRPr>
          </a:p>
          <a:p>
            <a:pPr marL="0" indent="0" algn="ctr">
              <a:buNone/>
            </a:pPr>
            <a:r>
              <a:rPr lang="ru-RU" kern="1200" dirty="0">
                <a:solidFill>
                  <a:srgbClr val="003399"/>
                </a:solidFill>
                <a:latin typeface="Times New Roman" panose="02020603050405020304" pitchFamily="18" charset="0"/>
                <a:cs typeface="Times New Roman" panose="02020603050405020304" pitchFamily="18" charset="0"/>
              </a:rPr>
              <a:t> </a:t>
            </a:r>
            <a:r>
              <a:rPr lang="ru-RU" kern="1200" dirty="0">
                <a:latin typeface="Times New Roman" panose="02020603050405020304" pitchFamily="18" charset="0"/>
                <a:cs typeface="Times New Roman" panose="02020603050405020304" pitchFamily="18" charset="0"/>
              </a:rPr>
              <a:t>это направление исследований в области искусственного интеллекта по созданию вычислительных систем, умеющих принимать решения, схожие с решениями экспертов в заданной предметной области.</a:t>
            </a:r>
          </a:p>
        </p:txBody>
      </p:sp>
      <p:sp>
        <p:nvSpPr>
          <p:cNvPr id="2" name="TextBox 1"/>
          <p:cNvSpPr txBox="1"/>
          <p:nvPr/>
        </p:nvSpPr>
        <p:spPr>
          <a:xfrm>
            <a:off x="107504" y="318718"/>
            <a:ext cx="5040560" cy="369332"/>
          </a:xfrm>
          <a:prstGeom prst="rect">
            <a:avLst/>
          </a:prstGeom>
          <a:noFill/>
        </p:spPr>
        <p:txBody>
          <a:bodyPr wrap="square" rtlCol="0">
            <a:spAutoFit/>
          </a:bodyPr>
          <a:lstStyle/>
          <a:p>
            <a:pPr fontAlgn="base">
              <a:spcBef>
                <a:spcPct val="0"/>
              </a:spcBef>
              <a:spcAft>
                <a:spcPct val="0"/>
              </a:spcAft>
            </a:pPr>
            <a:r>
              <a:rPr lang="ru-RU" dirty="0">
                <a:solidFill>
                  <a:schemeClr val="bg1"/>
                </a:solidFill>
                <a:latin typeface="Times New Roman" panose="02020603050405020304" pitchFamily="18" charset="0"/>
                <a:cs typeface="Times New Roman" panose="02020603050405020304" pitchFamily="18" charset="0"/>
              </a:rPr>
              <a:t>ЭКСПЕРТНЫЕ СИСТЕМЫ</a:t>
            </a:r>
          </a:p>
        </p:txBody>
      </p:sp>
      <p:sp>
        <p:nvSpPr>
          <p:cNvPr id="7" name="Slide Number Placeholder 3">
            <a:extLst>
              <a:ext uri="{FF2B5EF4-FFF2-40B4-BE49-F238E27FC236}">
                <a16:creationId xmlns:a16="http://schemas.microsoft.com/office/drawing/2014/main" id="{22377BE2-92D2-4C0E-8835-52E23616E8D0}"/>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15</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04406"/>
      </p:ext>
    </p:extLst>
  </p:cSld>
  <p:clrMapOvr>
    <a:masterClrMapping/>
  </p:clrMapOvr>
  <p:transition>
    <p:newsfla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3"/>
          <p:cNvPicPr>
            <a:picLocks noChangeAspect="1" noChangeArrowheads="1"/>
          </p:cNvPicPr>
          <p:nvPr/>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274383" y="1653062"/>
            <a:ext cx="8264476" cy="4656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Содержимое 5"/>
          <p:cNvSpPr>
            <a:spLocks noGrp="1"/>
          </p:cNvSpPr>
          <p:nvPr>
            <p:ph sz="half" idx="2"/>
          </p:nvPr>
        </p:nvSpPr>
        <p:spPr>
          <a:xfrm>
            <a:off x="611560" y="1196752"/>
            <a:ext cx="8147248" cy="3672408"/>
          </a:xfrm>
        </p:spPr>
        <p:txBody>
          <a:bodyPr/>
          <a:lstStyle/>
          <a:p>
            <a:pPr marL="0" indent="0" algn="ctr">
              <a:buNone/>
            </a:pPr>
            <a:r>
              <a:rPr lang="ru-RU" sz="2800" b="1" kern="1200" dirty="0">
                <a:solidFill>
                  <a:schemeClr val="tx2"/>
                </a:solidFill>
                <a:latin typeface="Times New Roman" panose="02020603050405020304" pitchFamily="18" charset="0"/>
                <a:cs typeface="Times New Roman" panose="02020603050405020304" pitchFamily="18" charset="0"/>
              </a:rPr>
              <a:t>Экспертные системы </a:t>
            </a:r>
            <a:endParaRPr lang="en-US" sz="2800" b="1" kern="1200" dirty="0">
              <a:solidFill>
                <a:schemeClr val="tx2"/>
              </a:solidFill>
              <a:latin typeface="Times New Roman" panose="02020603050405020304" pitchFamily="18" charset="0"/>
              <a:cs typeface="Times New Roman" panose="02020603050405020304" pitchFamily="18" charset="0"/>
            </a:endParaRPr>
          </a:p>
          <a:p>
            <a:pPr marL="0" indent="0" algn="ctr">
              <a:buNone/>
            </a:pPr>
            <a:r>
              <a:rPr lang="ru-RU" kern="1200" dirty="0">
                <a:solidFill>
                  <a:schemeClr val="tx2"/>
                </a:solidFill>
                <a:latin typeface="Times New Roman" panose="02020603050405020304" pitchFamily="18" charset="0"/>
                <a:cs typeface="Times New Roman" panose="02020603050405020304" pitchFamily="18" charset="0"/>
              </a:rPr>
              <a:t>создаются для решения практических задач в некоторых узкоспециализированных областях, где большую роль играют знания специалистов. </a:t>
            </a:r>
          </a:p>
          <a:p>
            <a:pPr marL="0" indent="0" algn="ctr">
              <a:buNone/>
            </a:pPr>
            <a:r>
              <a:rPr lang="ru-RU" sz="2800" b="1" kern="1200" dirty="0">
                <a:solidFill>
                  <a:schemeClr val="tx2"/>
                </a:solidFill>
                <a:latin typeface="Times New Roman" panose="02020603050405020304" pitchFamily="18" charset="0"/>
                <a:cs typeface="Times New Roman" panose="02020603050405020304" pitchFamily="18" charset="0"/>
              </a:rPr>
              <a:t>Экспертные системы </a:t>
            </a:r>
            <a:endParaRPr lang="en-US" sz="2800" b="1" kern="1200" dirty="0">
              <a:solidFill>
                <a:schemeClr val="tx2"/>
              </a:solidFill>
              <a:latin typeface="Times New Roman" panose="02020603050405020304" pitchFamily="18" charset="0"/>
              <a:cs typeface="Times New Roman" panose="02020603050405020304" pitchFamily="18" charset="0"/>
            </a:endParaRPr>
          </a:p>
          <a:p>
            <a:pPr marL="0" indent="0" algn="ctr">
              <a:buNone/>
            </a:pPr>
            <a:r>
              <a:rPr lang="ru-RU" kern="1200" dirty="0">
                <a:solidFill>
                  <a:schemeClr val="tx2"/>
                </a:solidFill>
                <a:latin typeface="Times New Roman" panose="02020603050405020304" pitchFamily="18" charset="0"/>
                <a:cs typeface="Times New Roman" panose="02020603050405020304" pitchFamily="18" charset="0"/>
              </a:rPr>
              <a:t>были первыми разработками, которые смогли привлечь большое внимание к результатам исследований в области искусственного интеллекта.</a:t>
            </a:r>
          </a:p>
        </p:txBody>
      </p:sp>
      <p:sp>
        <p:nvSpPr>
          <p:cNvPr id="2" name="TextBox 1"/>
          <p:cNvSpPr txBox="1"/>
          <p:nvPr/>
        </p:nvSpPr>
        <p:spPr>
          <a:xfrm>
            <a:off x="107504" y="245940"/>
            <a:ext cx="6984776" cy="461665"/>
          </a:xfrm>
          <a:prstGeom prst="rect">
            <a:avLst/>
          </a:prstGeom>
          <a:noFill/>
        </p:spPr>
        <p:txBody>
          <a:bodyPr wrap="square" rtlCol="0">
            <a:spAutoFit/>
          </a:bodyPr>
          <a:lstStyle/>
          <a:p>
            <a:pPr fontAlgn="base">
              <a:spcBef>
                <a:spcPct val="0"/>
              </a:spcBef>
              <a:spcAft>
                <a:spcPct val="0"/>
              </a:spcAft>
            </a:pPr>
            <a:r>
              <a:rPr lang="ru-RU" sz="2400" dirty="0">
                <a:solidFill>
                  <a:schemeClr val="bg1"/>
                </a:solidFill>
                <a:latin typeface="Times New Roman" panose="02020603050405020304" pitchFamily="18" charset="0"/>
                <a:cs typeface="Times New Roman" panose="02020603050405020304" pitchFamily="18" charset="0"/>
              </a:rPr>
              <a:t>ЗАДАЧИ ЭКСПЕРТНЫХ СИСТЕМ</a:t>
            </a:r>
          </a:p>
        </p:txBody>
      </p:sp>
      <p:sp>
        <p:nvSpPr>
          <p:cNvPr id="7" name="Slide Number Placeholder 3">
            <a:extLst>
              <a:ext uri="{FF2B5EF4-FFF2-40B4-BE49-F238E27FC236}">
                <a16:creationId xmlns:a16="http://schemas.microsoft.com/office/drawing/2014/main" id="{D346C08F-BF49-49A1-AE2C-42344DA4EE60}"/>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16</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5038284"/>
      </p:ext>
    </p:extLst>
  </p:cSld>
  <p:clrMapOvr>
    <a:masterClrMapping/>
  </p:clrMapOvr>
  <p:transition>
    <p:newsfla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одержимое 5"/>
          <p:cNvSpPr>
            <a:spLocks noGrp="1"/>
          </p:cNvSpPr>
          <p:nvPr>
            <p:ph sz="half" idx="2"/>
          </p:nvPr>
        </p:nvSpPr>
        <p:spPr>
          <a:xfrm>
            <a:off x="244178" y="1143908"/>
            <a:ext cx="8615808" cy="4077072"/>
          </a:xfrm>
        </p:spPr>
        <p:txBody>
          <a:bodyPr/>
          <a:lstStyle/>
          <a:p>
            <a:pPr marL="0" indent="0" algn="ctr">
              <a:buFont typeface="Wingdings" pitchFamily="2" charset="2"/>
              <a:buChar char="q"/>
            </a:pPr>
            <a:r>
              <a:rPr lang="ru-RU" sz="2800" b="1" dirty="0">
                <a:latin typeface="Times New Roman" panose="02020603050405020304" pitchFamily="18" charset="0"/>
                <a:cs typeface="Times New Roman" panose="02020603050405020304" pitchFamily="18" charset="0"/>
              </a:rPr>
              <a:t>инженер по знаниям </a:t>
            </a:r>
            <a:r>
              <a:rPr lang="ru-RU" sz="2800" dirty="0">
                <a:latin typeface="Times New Roman" panose="02020603050405020304" pitchFamily="18" charset="0"/>
                <a:cs typeface="Times New Roman" panose="02020603050405020304" pitchFamily="18" charset="0"/>
              </a:rPr>
              <a:t>– специалист по разработке ЭС(используемые им технологии, методы называют технологией инженерии знаний);</a:t>
            </a:r>
          </a:p>
          <a:p>
            <a:pPr marL="0" indent="0" algn="ctr">
              <a:buFont typeface="Wingdings" pitchFamily="2" charset="2"/>
              <a:buChar char="q"/>
            </a:pPr>
            <a:r>
              <a:rPr lang="ru-RU" sz="2800" dirty="0">
                <a:latin typeface="Times New Roman" panose="02020603050405020304" pitchFamily="18" charset="0"/>
                <a:cs typeface="Times New Roman" panose="02020603050405020304" pitchFamily="18" charset="0"/>
              </a:rPr>
              <a:t> </a:t>
            </a:r>
            <a:r>
              <a:rPr lang="ru-RU" sz="2800" b="1" dirty="0">
                <a:latin typeface="Times New Roman" panose="02020603050405020304" pitchFamily="18" charset="0"/>
                <a:cs typeface="Times New Roman" panose="02020603050405020304" pitchFamily="18" charset="0"/>
              </a:rPr>
              <a:t>программист по разработке инструментальных средств</a:t>
            </a:r>
            <a:r>
              <a:rPr lang="ru-RU" sz="2800" dirty="0">
                <a:latin typeface="Times New Roman" panose="02020603050405020304" pitchFamily="18" charset="0"/>
                <a:cs typeface="Times New Roman" panose="02020603050405020304" pitchFamily="18" charset="0"/>
              </a:rPr>
              <a:t> , предназначенных для ускорения разработки ЭС;</a:t>
            </a:r>
          </a:p>
          <a:p>
            <a:pPr marL="0" indent="0" algn="ctr">
              <a:buFont typeface="Wingdings" pitchFamily="2" charset="2"/>
              <a:buChar char="q"/>
            </a:pPr>
            <a:r>
              <a:rPr lang="ru-RU" sz="2800" b="1" dirty="0">
                <a:latin typeface="Times New Roman" panose="02020603050405020304" pitchFamily="18" charset="0"/>
                <a:cs typeface="Times New Roman" panose="02020603050405020304" pitchFamily="18" charset="0"/>
              </a:rPr>
              <a:t>эксперт в проблемной области</a:t>
            </a:r>
            <a:r>
              <a:rPr lang="ru-RU" sz="2800" dirty="0">
                <a:latin typeface="Times New Roman" panose="02020603050405020304" pitchFamily="18" charset="0"/>
                <a:cs typeface="Times New Roman" panose="02020603050405020304" pitchFamily="18" charset="0"/>
              </a:rPr>
              <a:t>.</a:t>
            </a:r>
          </a:p>
          <a:p>
            <a:pPr marL="0" indent="0" algn="ctr">
              <a:buNone/>
            </a:pPr>
            <a:endParaRPr lang="ru-RU"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220294" y="260648"/>
            <a:ext cx="6435096" cy="338554"/>
          </a:xfrm>
          <a:prstGeom prst="rect">
            <a:avLst/>
          </a:prstGeom>
          <a:noFill/>
        </p:spPr>
        <p:txBody>
          <a:bodyPr wrap="square" rtlCol="0">
            <a:spAutoFit/>
          </a:bodyPr>
          <a:lstStyle/>
          <a:p>
            <a:pPr fontAlgn="base">
              <a:spcBef>
                <a:spcPct val="0"/>
              </a:spcBef>
              <a:spcAft>
                <a:spcPct val="0"/>
              </a:spcAft>
            </a:pPr>
            <a:r>
              <a:rPr lang="ru-RU" sz="1600" dirty="0">
                <a:solidFill>
                  <a:schemeClr val="bg1"/>
                </a:solidFill>
                <a:latin typeface="Times New Roman" panose="02020603050405020304" pitchFamily="18" charset="0"/>
                <a:cs typeface="Times New Roman" panose="02020603050405020304" pitchFamily="18" charset="0"/>
              </a:rPr>
              <a:t>В</a:t>
            </a:r>
            <a:r>
              <a:rPr lang="ru-RU" sz="1100" dirty="0">
                <a:solidFill>
                  <a:schemeClr val="bg1"/>
                </a:solidFill>
                <a:latin typeface="Times New Roman" panose="02020603050405020304" pitchFamily="18" charset="0"/>
                <a:cs typeface="Times New Roman" panose="02020603050405020304" pitchFamily="18" charset="0"/>
              </a:rPr>
              <a:t> </a:t>
            </a:r>
            <a:r>
              <a:rPr lang="ru-RU" sz="1600" dirty="0">
                <a:solidFill>
                  <a:schemeClr val="bg1"/>
                </a:solidFill>
                <a:latin typeface="Times New Roman" panose="02020603050405020304" pitchFamily="18" charset="0"/>
                <a:cs typeface="Times New Roman" panose="02020603050405020304" pitchFamily="18" charset="0"/>
              </a:rPr>
              <a:t>РАЗРАБОТКЕ</a:t>
            </a:r>
            <a:r>
              <a:rPr lang="ru-RU" sz="1100" dirty="0">
                <a:solidFill>
                  <a:schemeClr val="bg1"/>
                </a:solidFill>
                <a:latin typeface="Times New Roman" panose="02020603050405020304" pitchFamily="18" charset="0"/>
                <a:cs typeface="Times New Roman" panose="02020603050405020304" pitchFamily="18" charset="0"/>
              </a:rPr>
              <a:t> </a:t>
            </a:r>
            <a:r>
              <a:rPr lang="ru-RU" sz="1600" dirty="0">
                <a:solidFill>
                  <a:schemeClr val="bg1"/>
                </a:solidFill>
                <a:latin typeface="Times New Roman" panose="02020603050405020304" pitchFamily="18" charset="0"/>
                <a:cs typeface="Times New Roman" panose="02020603050405020304" pitchFamily="18" charset="0"/>
              </a:rPr>
              <a:t>ЭС</a:t>
            </a:r>
            <a:r>
              <a:rPr lang="ru-RU" sz="1100" dirty="0">
                <a:solidFill>
                  <a:schemeClr val="bg1"/>
                </a:solidFill>
                <a:latin typeface="Times New Roman" panose="02020603050405020304" pitchFamily="18" charset="0"/>
                <a:cs typeface="Times New Roman" panose="02020603050405020304" pitchFamily="18" charset="0"/>
              </a:rPr>
              <a:t> </a:t>
            </a:r>
            <a:r>
              <a:rPr lang="ru-RU" sz="1600" dirty="0">
                <a:solidFill>
                  <a:schemeClr val="bg1"/>
                </a:solidFill>
                <a:latin typeface="Times New Roman" panose="02020603050405020304" pitchFamily="18" charset="0"/>
                <a:cs typeface="Times New Roman" panose="02020603050405020304" pitchFamily="18" charset="0"/>
              </a:rPr>
              <a:t>ПРИНИМАЮТ</a:t>
            </a:r>
            <a:r>
              <a:rPr lang="ru-RU" sz="1100" dirty="0">
                <a:solidFill>
                  <a:schemeClr val="bg1"/>
                </a:solidFill>
                <a:latin typeface="Times New Roman" panose="02020603050405020304" pitchFamily="18" charset="0"/>
                <a:cs typeface="Times New Roman" panose="02020603050405020304" pitchFamily="18" charset="0"/>
              </a:rPr>
              <a:t> </a:t>
            </a:r>
            <a:r>
              <a:rPr lang="ru-RU" sz="1600" dirty="0">
                <a:solidFill>
                  <a:schemeClr val="bg1"/>
                </a:solidFill>
                <a:latin typeface="Times New Roman" panose="02020603050405020304" pitchFamily="18" charset="0"/>
                <a:cs typeface="Times New Roman" panose="02020603050405020304" pitchFamily="18" charset="0"/>
              </a:rPr>
              <a:t>УЧАСТИЕ : </a:t>
            </a:r>
          </a:p>
        </p:txBody>
      </p:sp>
      <p:sp>
        <p:nvSpPr>
          <p:cNvPr id="7" name="Slide Number Placeholder 3">
            <a:extLst>
              <a:ext uri="{FF2B5EF4-FFF2-40B4-BE49-F238E27FC236}">
                <a16:creationId xmlns:a16="http://schemas.microsoft.com/office/drawing/2014/main" id="{0E212AFB-7220-4AA5-BF26-1CF896657794}"/>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17</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8637509"/>
      </p:ext>
    </p:extLst>
  </p:cSld>
  <p:clrMapOvr>
    <a:masterClrMapping/>
  </p:clrMapOvr>
  <p:transition>
    <p:split orient="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Прямоугольник 7"/>
          <p:cNvSpPr/>
          <p:nvPr/>
        </p:nvSpPr>
        <p:spPr>
          <a:xfrm>
            <a:off x="6516216" y="188640"/>
            <a:ext cx="2376264"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ru-RU">
              <a:solidFill>
                <a:srgbClr val="FFFFFF"/>
              </a:solidFill>
              <a:latin typeface="Times New Roman" panose="02020603050405020304" pitchFamily="18" charset="0"/>
              <a:cs typeface="Times New Roman" panose="02020603050405020304" pitchFamily="18" charset="0"/>
            </a:endParaRPr>
          </a:p>
        </p:txBody>
      </p:sp>
      <p:sp>
        <p:nvSpPr>
          <p:cNvPr id="6" name="Содержимое 5"/>
          <p:cNvSpPr>
            <a:spLocks noGrp="1"/>
          </p:cNvSpPr>
          <p:nvPr>
            <p:ph sz="half" idx="2"/>
          </p:nvPr>
        </p:nvSpPr>
        <p:spPr>
          <a:xfrm>
            <a:off x="899592" y="620688"/>
            <a:ext cx="7704856" cy="525219"/>
          </a:xfrm>
        </p:spPr>
        <p:txBody>
          <a:bodyPr/>
          <a:lstStyle/>
          <a:p>
            <a:pPr marL="0" indent="0" algn="just">
              <a:buNone/>
            </a:pPr>
            <a:r>
              <a:rPr lang="ru-RU" sz="3200" b="1" kern="1200" dirty="0">
                <a:solidFill>
                  <a:srgbClr val="003399"/>
                </a:solidFill>
                <a:latin typeface="Times New Roman" panose="02020603050405020304" pitchFamily="18" charset="0"/>
                <a:cs typeface="Times New Roman" panose="02020603050405020304" pitchFamily="18" charset="0"/>
              </a:rPr>
              <a:t>Классификация экспертных систем:</a:t>
            </a:r>
          </a:p>
        </p:txBody>
      </p:sp>
      <p:sp>
        <p:nvSpPr>
          <p:cNvPr id="5" name="TextBox 4"/>
          <p:cNvSpPr txBox="1"/>
          <p:nvPr/>
        </p:nvSpPr>
        <p:spPr>
          <a:xfrm>
            <a:off x="1187624" y="1268760"/>
            <a:ext cx="4608512" cy="461665"/>
          </a:xfrm>
          <a:prstGeom prst="rect">
            <a:avLst/>
          </a:prstGeom>
          <a:noFill/>
        </p:spPr>
        <p:txBody>
          <a:bodyPr wrap="square" rtlCol="0">
            <a:spAutoFit/>
          </a:bodyPr>
          <a:lstStyle/>
          <a:p>
            <a:pPr fontAlgn="base">
              <a:spcBef>
                <a:spcPct val="0"/>
              </a:spcBef>
              <a:spcAft>
                <a:spcPct val="0"/>
              </a:spcAft>
            </a:pPr>
            <a:r>
              <a:rPr lang="ru-RU" sz="2400" b="1" dirty="0">
                <a:solidFill>
                  <a:srgbClr val="003399"/>
                </a:solidFill>
                <a:latin typeface="Times New Roman" panose="02020603050405020304" pitchFamily="18" charset="0"/>
                <a:cs typeface="Times New Roman" panose="02020603050405020304" pitchFamily="18" charset="0"/>
              </a:rPr>
              <a:t>По решаемым задачам : </a:t>
            </a:r>
          </a:p>
        </p:txBody>
      </p:sp>
      <p:sp>
        <p:nvSpPr>
          <p:cNvPr id="7" name="TextBox 6"/>
          <p:cNvSpPr txBox="1"/>
          <p:nvPr/>
        </p:nvSpPr>
        <p:spPr>
          <a:xfrm>
            <a:off x="395536" y="1700808"/>
            <a:ext cx="7776864" cy="3108543"/>
          </a:xfrm>
          <a:prstGeom prst="rect">
            <a:avLst/>
          </a:prstGeom>
          <a:noFill/>
        </p:spPr>
        <p:txBody>
          <a:bodyPr wrap="square" rtlCol="0">
            <a:spAutoFit/>
          </a:bodyPr>
          <a:lstStyle/>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Интерпретация данных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Диагностика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Мониторинг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Проектирование ;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Прогнозирование ;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Планирование ;</a:t>
            </a:r>
          </a:p>
          <a:p>
            <a:pPr fontAlgn="base">
              <a:spcBef>
                <a:spcPct val="0"/>
              </a:spcBef>
              <a:spcAft>
                <a:spcPct val="0"/>
              </a:spcAft>
              <a:buFont typeface="Wingdings" pitchFamily="2" charset="2"/>
              <a:buChar char="v"/>
            </a:pPr>
            <a:r>
              <a:rPr lang="ru-RU" sz="2800" dirty="0">
                <a:solidFill>
                  <a:srgbClr val="000000"/>
                </a:solidFill>
                <a:latin typeface="Times New Roman" panose="02020603050405020304" pitchFamily="18" charset="0"/>
                <a:cs typeface="Times New Roman" panose="02020603050405020304" pitchFamily="18" charset="0"/>
              </a:rPr>
              <a:t>Обучение .</a:t>
            </a:r>
          </a:p>
        </p:txBody>
      </p:sp>
      <p:sp>
        <p:nvSpPr>
          <p:cNvPr id="9" name="Slide Number Placeholder 3">
            <a:extLst>
              <a:ext uri="{FF2B5EF4-FFF2-40B4-BE49-F238E27FC236}">
                <a16:creationId xmlns:a16="http://schemas.microsoft.com/office/drawing/2014/main" id="{7A192B4D-50C3-4D08-8F43-846D53C41A80}"/>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18</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1975642"/>
      </p:ext>
    </p:extLst>
  </p:cSld>
  <p:clrMapOvr>
    <a:masterClrMapping/>
  </p:clrMapOvr>
  <p:transition>
    <p:pull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Содержимое 5"/>
          <p:cNvSpPr>
            <a:spLocks noGrp="1"/>
          </p:cNvSpPr>
          <p:nvPr>
            <p:ph sz="half" idx="2"/>
          </p:nvPr>
        </p:nvSpPr>
        <p:spPr>
          <a:xfrm>
            <a:off x="195132" y="293166"/>
            <a:ext cx="8245626" cy="525219"/>
          </a:xfrm>
        </p:spPr>
        <p:txBody>
          <a:bodyPr/>
          <a:lstStyle/>
          <a:p>
            <a:pPr marL="0" indent="0" algn="just">
              <a:buNone/>
            </a:pPr>
            <a:r>
              <a:rPr lang="ru-RU" sz="1800" kern="1200" dirty="0">
                <a:solidFill>
                  <a:schemeClr val="bg1"/>
                </a:solidFill>
                <a:latin typeface="Times New Roman" panose="02020603050405020304" pitchFamily="18" charset="0"/>
                <a:cs typeface="Times New Roman" panose="02020603050405020304" pitchFamily="18" charset="0"/>
              </a:rPr>
              <a:t>КЛАССИФИКАЦИЯ ЭКСПЕРТНЫХ СИСТЕМ:</a:t>
            </a:r>
          </a:p>
        </p:txBody>
      </p:sp>
      <p:sp>
        <p:nvSpPr>
          <p:cNvPr id="5" name="TextBox 4"/>
          <p:cNvSpPr txBox="1"/>
          <p:nvPr/>
        </p:nvSpPr>
        <p:spPr>
          <a:xfrm>
            <a:off x="1979712" y="1132744"/>
            <a:ext cx="5184576" cy="584775"/>
          </a:xfrm>
          <a:prstGeom prst="rect">
            <a:avLst/>
          </a:prstGeom>
          <a:noFill/>
        </p:spPr>
        <p:txBody>
          <a:bodyPr wrap="square" rtlCol="0">
            <a:spAutoFit/>
          </a:bodyPr>
          <a:lstStyle/>
          <a:p>
            <a:pPr fontAlgn="base">
              <a:spcBef>
                <a:spcPct val="0"/>
              </a:spcBef>
              <a:spcAft>
                <a:spcPct val="0"/>
              </a:spcAft>
            </a:pPr>
            <a:r>
              <a:rPr lang="ru-RU" sz="3200" b="1" dirty="0">
                <a:latin typeface="Times New Roman" panose="02020603050405020304" pitchFamily="18" charset="0"/>
                <a:cs typeface="Times New Roman" panose="02020603050405020304" pitchFamily="18" charset="0"/>
              </a:rPr>
              <a:t>По степени интеграции :</a:t>
            </a:r>
          </a:p>
        </p:txBody>
      </p:sp>
      <p:sp>
        <p:nvSpPr>
          <p:cNvPr id="7" name="TextBox 6"/>
          <p:cNvSpPr txBox="1"/>
          <p:nvPr/>
        </p:nvSpPr>
        <p:spPr>
          <a:xfrm>
            <a:off x="467544" y="1959821"/>
            <a:ext cx="8208912" cy="1200329"/>
          </a:xfrm>
          <a:prstGeom prst="rect">
            <a:avLst/>
          </a:prstGeom>
          <a:noFill/>
        </p:spPr>
        <p:txBody>
          <a:bodyPr wrap="square" rtlCol="0">
            <a:spAutoFit/>
          </a:bodyPr>
          <a:lstStyle/>
          <a:p>
            <a:pPr algn="ctr" fontAlgn="base">
              <a:spcBef>
                <a:spcPct val="0"/>
              </a:spcBef>
              <a:spcAft>
                <a:spcPct val="0"/>
              </a:spcAft>
              <a:buFont typeface="Wingdings" pitchFamily="2" charset="2"/>
              <a:buChar char="v"/>
            </a:pPr>
            <a:r>
              <a:rPr lang="ru-RU" sz="3600" dirty="0">
                <a:solidFill>
                  <a:srgbClr val="000000"/>
                </a:solidFill>
                <a:latin typeface="Times New Roman" panose="02020603050405020304" pitchFamily="18" charset="0"/>
                <a:cs typeface="Times New Roman" panose="02020603050405020304" pitchFamily="18" charset="0"/>
              </a:rPr>
              <a:t>Автономные  ;</a:t>
            </a:r>
          </a:p>
          <a:p>
            <a:pPr algn="ctr" fontAlgn="base">
              <a:spcBef>
                <a:spcPct val="0"/>
              </a:spcBef>
              <a:spcAft>
                <a:spcPct val="0"/>
              </a:spcAft>
              <a:buFont typeface="Wingdings" pitchFamily="2" charset="2"/>
              <a:buChar char="v"/>
            </a:pPr>
            <a:r>
              <a:rPr lang="ru-RU" sz="3600" dirty="0">
                <a:solidFill>
                  <a:srgbClr val="000000"/>
                </a:solidFill>
                <a:latin typeface="Times New Roman" panose="02020603050405020304" pitchFamily="18" charset="0"/>
                <a:cs typeface="Times New Roman" panose="02020603050405020304" pitchFamily="18" charset="0"/>
              </a:rPr>
              <a:t>Гибридные (интегрированные) .</a:t>
            </a:r>
          </a:p>
        </p:txBody>
      </p:sp>
      <p:sp>
        <p:nvSpPr>
          <p:cNvPr id="11" name="TextBox 10"/>
          <p:cNvSpPr txBox="1"/>
          <p:nvPr/>
        </p:nvSpPr>
        <p:spPr>
          <a:xfrm>
            <a:off x="1547664" y="3360185"/>
            <a:ext cx="8784976" cy="584775"/>
          </a:xfrm>
          <a:prstGeom prst="rect">
            <a:avLst/>
          </a:prstGeom>
          <a:noFill/>
        </p:spPr>
        <p:txBody>
          <a:bodyPr wrap="square" rtlCol="0">
            <a:spAutoFit/>
          </a:bodyPr>
          <a:lstStyle/>
          <a:p>
            <a:pPr fontAlgn="base">
              <a:spcBef>
                <a:spcPct val="0"/>
              </a:spcBef>
              <a:spcAft>
                <a:spcPct val="0"/>
              </a:spcAft>
            </a:pPr>
            <a:r>
              <a:rPr lang="ru-RU" sz="3200" b="1" dirty="0">
                <a:latin typeface="Times New Roman" panose="02020603050405020304" pitchFamily="18" charset="0"/>
                <a:cs typeface="Times New Roman" panose="02020603050405020304" pitchFamily="18" charset="0"/>
              </a:rPr>
              <a:t>По связи с реальным временем:</a:t>
            </a:r>
          </a:p>
        </p:txBody>
      </p:sp>
      <p:sp>
        <p:nvSpPr>
          <p:cNvPr id="12" name="TextBox 11"/>
          <p:cNvSpPr txBox="1"/>
          <p:nvPr/>
        </p:nvSpPr>
        <p:spPr>
          <a:xfrm>
            <a:off x="1691680" y="4168773"/>
            <a:ext cx="5472608" cy="1754326"/>
          </a:xfrm>
          <a:prstGeom prst="rect">
            <a:avLst/>
          </a:prstGeom>
          <a:noFill/>
        </p:spPr>
        <p:txBody>
          <a:bodyPr wrap="square" rtlCol="0">
            <a:spAutoFit/>
          </a:bodyPr>
          <a:lstStyle/>
          <a:p>
            <a:pPr algn="ctr" fontAlgn="base">
              <a:spcBef>
                <a:spcPct val="0"/>
              </a:spcBef>
              <a:spcAft>
                <a:spcPct val="0"/>
              </a:spcAft>
              <a:buFont typeface="Wingdings" pitchFamily="2" charset="2"/>
              <a:buChar char="v"/>
            </a:pPr>
            <a:r>
              <a:rPr lang="ru-RU" sz="3600" dirty="0">
                <a:solidFill>
                  <a:srgbClr val="000000"/>
                </a:solidFill>
                <a:latin typeface="Times New Roman" panose="02020603050405020304" pitchFamily="18" charset="0"/>
                <a:cs typeface="Times New Roman" panose="02020603050405020304" pitchFamily="18" charset="0"/>
              </a:rPr>
              <a:t>Статические  ;</a:t>
            </a:r>
          </a:p>
          <a:p>
            <a:pPr algn="ctr" fontAlgn="base">
              <a:spcBef>
                <a:spcPct val="0"/>
              </a:spcBef>
              <a:spcAft>
                <a:spcPct val="0"/>
              </a:spcAft>
              <a:buFont typeface="Wingdings" pitchFamily="2" charset="2"/>
              <a:buChar char="v"/>
            </a:pPr>
            <a:r>
              <a:rPr lang="ru-RU" sz="3600" dirty="0" err="1">
                <a:solidFill>
                  <a:srgbClr val="000000"/>
                </a:solidFill>
                <a:latin typeface="Times New Roman" panose="02020603050405020304" pitchFamily="18" charset="0"/>
                <a:cs typeface="Times New Roman" panose="02020603050405020304" pitchFamily="18" charset="0"/>
              </a:rPr>
              <a:t>Квазидинамические</a:t>
            </a:r>
            <a:r>
              <a:rPr lang="ru-RU" sz="3600" dirty="0">
                <a:solidFill>
                  <a:srgbClr val="000000"/>
                </a:solidFill>
                <a:latin typeface="Times New Roman" panose="02020603050405020304" pitchFamily="18" charset="0"/>
                <a:cs typeface="Times New Roman" panose="02020603050405020304" pitchFamily="18" charset="0"/>
              </a:rPr>
              <a:t> ;</a:t>
            </a:r>
          </a:p>
          <a:p>
            <a:pPr algn="ctr" fontAlgn="base">
              <a:spcBef>
                <a:spcPct val="0"/>
              </a:spcBef>
              <a:spcAft>
                <a:spcPct val="0"/>
              </a:spcAft>
              <a:buFont typeface="Wingdings" pitchFamily="2" charset="2"/>
              <a:buChar char="v"/>
            </a:pPr>
            <a:r>
              <a:rPr lang="ru-RU" sz="3600" dirty="0">
                <a:solidFill>
                  <a:srgbClr val="000000"/>
                </a:solidFill>
                <a:latin typeface="Times New Roman" panose="02020603050405020304" pitchFamily="18" charset="0"/>
                <a:cs typeface="Times New Roman" panose="02020603050405020304" pitchFamily="18" charset="0"/>
              </a:rPr>
              <a:t>Динамические .</a:t>
            </a:r>
          </a:p>
        </p:txBody>
      </p:sp>
      <p:sp>
        <p:nvSpPr>
          <p:cNvPr id="9" name="Slide Number Placeholder 3">
            <a:extLst>
              <a:ext uri="{FF2B5EF4-FFF2-40B4-BE49-F238E27FC236}">
                <a16:creationId xmlns:a16="http://schemas.microsoft.com/office/drawing/2014/main" id="{B43E8451-BA26-4E9D-B7F3-3525E9D3BE38}"/>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19</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041443"/>
      </p:ext>
    </p:extLst>
  </p:cSld>
  <p:clrMapOvr>
    <a:masterClrMapping/>
  </p:clrMapOvr>
  <p:transition>
    <p:pull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2">
            <a:extLst>
              <a:ext uri="{FF2B5EF4-FFF2-40B4-BE49-F238E27FC236}">
                <a16:creationId xmlns:a16="http://schemas.microsoft.com/office/drawing/2014/main" id="{C62A3E38-F6B0-423C-A257-BFE989C1AE07}"/>
              </a:ext>
            </a:extLst>
          </p:cNvPr>
          <p:cNvSpPr txBox="1">
            <a:spLocks/>
          </p:cNvSpPr>
          <p:nvPr/>
        </p:nvSpPr>
        <p:spPr>
          <a:xfrm>
            <a:off x="144016" y="214375"/>
            <a:ext cx="7221538" cy="473075"/>
          </a:xfrm>
          <a:prstGeom prst="rect">
            <a:avLst/>
          </a:prstGeom>
        </p:spPr>
        <p:txBody>
          <a:bodyPr anchor="ctr"/>
          <a:lstStyle>
            <a:lvl1pPr algn="l" defTabSz="914400" rtl="0" eaLnBrk="1" latinLnBrk="0" hangingPunct="1">
              <a:lnSpc>
                <a:spcPct val="90000"/>
              </a:lnSpc>
              <a:spcBef>
                <a:spcPct val="0"/>
              </a:spcBef>
              <a:buNone/>
              <a:defRPr sz="1800" kern="1200" cap="all" baseline="0">
                <a:solidFill>
                  <a:schemeClr val="bg1"/>
                </a:solidFill>
                <a:latin typeface="Calibri" panose="020F0502020204030204" pitchFamily="34" charset="0"/>
                <a:ea typeface="Calibri" panose="020F0502020204030204" pitchFamily="34" charset="0"/>
                <a:cs typeface="Arial" charset="0"/>
              </a:defRPr>
            </a:lvl1pPr>
          </a:lstStyle>
          <a:p>
            <a:pPr fontAlgn="auto">
              <a:lnSpc>
                <a:spcPct val="110000"/>
              </a:lnSpc>
              <a:spcAft>
                <a:spcPts val="0"/>
              </a:spcAft>
              <a:defRPr/>
            </a:pPr>
            <a:r>
              <a:rPr lang="ru-RU" sz="2000" b="1" dirty="0">
                <a:latin typeface="Times New Roman" panose="02020603050405020304" pitchFamily="18" charset="0"/>
                <a:cs typeface="Times New Roman" pitchFamily="18" charset="0"/>
              </a:rPr>
              <a:t>Вводная часть</a:t>
            </a:r>
            <a:endParaRPr lang="ru-RU" altLang="ru-RU" sz="20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5FB2B0F-D2DF-44FA-AB88-A0654E864632}"/>
              </a:ext>
            </a:extLst>
          </p:cNvPr>
          <p:cNvSpPr txBox="1"/>
          <p:nvPr/>
        </p:nvSpPr>
        <p:spPr>
          <a:xfrm>
            <a:off x="251520" y="1124850"/>
            <a:ext cx="9144000" cy="605294"/>
          </a:xfrm>
          <a:prstGeom prst="rect">
            <a:avLst/>
          </a:prstGeom>
          <a:noFill/>
        </p:spPr>
        <p:txBody>
          <a:bodyPr>
            <a:spAutoFit/>
          </a:bodyPr>
          <a:lstStyle/>
          <a:p>
            <a:pPr marL="1973263" indent="-1973263" defTabSz="228554" eaLnBrk="0" fontAlgn="auto" hangingPunct="0">
              <a:lnSpc>
                <a:spcPts val="2000"/>
              </a:lnSpc>
              <a:spcBef>
                <a:spcPts val="0"/>
              </a:spcBef>
              <a:spcAft>
                <a:spcPts val="0"/>
              </a:spcAft>
              <a:defRPr/>
            </a:pPr>
            <a:r>
              <a:rPr lang="ru-RU" altLang="ru-RU" sz="2400" b="1" dirty="0">
                <a:latin typeface="Times New Roman" panose="02020603050405020304" pitchFamily="18" charset="0"/>
                <a:cs typeface="Times New Roman" pitchFamily="18" charset="0"/>
              </a:rPr>
              <a:t>Тема лекции. </a:t>
            </a:r>
            <a:r>
              <a:rPr lang="ru-RU" altLang="ru-RU" sz="1800" spc="50" dirty="0">
                <a:latin typeface="Times New Roman" pitchFamily="18" charset="0"/>
                <a:ea typeface="Calibri" panose="020F0502020204030204" pitchFamily="34" charset="0"/>
                <a:cs typeface="Times New Roman" pitchFamily="18" charset="0"/>
              </a:rPr>
              <a:t>Экспертные системы поддержки принятия  решений</a:t>
            </a:r>
          </a:p>
          <a:p>
            <a:pPr marL="1973263" indent="-1973263" defTabSz="228554" eaLnBrk="0" fontAlgn="auto" hangingPunct="0">
              <a:lnSpc>
                <a:spcPts val="2000"/>
              </a:lnSpc>
              <a:spcBef>
                <a:spcPts val="0"/>
              </a:spcBef>
              <a:spcAft>
                <a:spcPts val="0"/>
              </a:spcAft>
              <a:defRPr/>
            </a:pPr>
            <a:endParaRPr lang="ru-RU" altLang="ru-RU" sz="1800" spc="50" dirty="0">
              <a:latin typeface="Times New Roman" pitchFamily="18" charset="0"/>
              <a:ea typeface="Calibri" panose="020F0502020204030204" pitchFamily="34" charset="0"/>
              <a:cs typeface="Times New Roman" pitchFamily="18" charset="0"/>
            </a:endParaRPr>
          </a:p>
        </p:txBody>
      </p:sp>
      <p:sp>
        <p:nvSpPr>
          <p:cNvPr id="9" name="Slide Number Placeholder 3">
            <a:extLst>
              <a:ext uri="{FF2B5EF4-FFF2-40B4-BE49-F238E27FC236}">
                <a16:creationId xmlns:a16="http://schemas.microsoft.com/office/drawing/2014/main" id="{CCFA0187-8AD0-4276-BB88-F60FA1533688}"/>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a:t>
            </a:fld>
            <a:endParaRPr lang="en-US" altLang="ru-RU" sz="700" dirty="0">
              <a:latin typeface="Times New Roman" panose="02020603050405020304" pitchFamily="18" charset="0"/>
              <a:cs typeface="Times New Roman" panose="02020603050405020304" pitchFamily="18" charset="0"/>
            </a:endParaRPr>
          </a:p>
        </p:txBody>
      </p:sp>
      <p:sp>
        <p:nvSpPr>
          <p:cNvPr id="10" name="Прямоугольник 178">
            <a:extLst>
              <a:ext uri="{FF2B5EF4-FFF2-40B4-BE49-F238E27FC236}">
                <a16:creationId xmlns:a16="http://schemas.microsoft.com/office/drawing/2014/main" id="{FEC3A36B-06E7-4926-B545-9BFAA2BBDC30}"/>
              </a:ext>
            </a:extLst>
          </p:cNvPr>
          <p:cNvSpPr>
            <a:spLocks noChangeArrowheads="1"/>
          </p:cNvSpPr>
          <p:nvPr/>
        </p:nvSpPr>
        <p:spPr bwMode="auto">
          <a:xfrm>
            <a:off x="195498" y="2700477"/>
            <a:ext cx="2047875" cy="369888"/>
          </a:xfrm>
          <a:prstGeom prst="rect">
            <a:avLst/>
          </a:prstGeom>
          <a:noFill/>
          <a:ln w="9525">
            <a:noFill/>
            <a:miter lim="800000"/>
            <a:headEnd/>
            <a:tailEnd/>
          </a:ln>
        </p:spPr>
        <p:txBody>
          <a:bodyPr wrap="none">
            <a:spAutoFit/>
          </a:bodyPr>
          <a:lstStyle/>
          <a:p>
            <a:pPr defTabSz="228554" fontAlgn="auto">
              <a:spcBef>
                <a:spcPts val="0"/>
              </a:spcBef>
              <a:spcAft>
                <a:spcPts val="0"/>
              </a:spcAft>
              <a:defRPr/>
            </a:pPr>
            <a:r>
              <a:rPr lang="ru-RU" altLang="ru-RU" sz="1800" spc="50" dirty="0">
                <a:latin typeface="Times New Roman" panose="02020603050405020304" pitchFamily="18" charset="0"/>
                <a:ea typeface="Calibri" panose="020F0502020204030204" pitchFamily="34" charset="0"/>
                <a:cs typeface="Times New Roman" pitchFamily="18" charset="0"/>
              </a:rPr>
              <a:t>Вопросы лекции: </a:t>
            </a:r>
          </a:p>
        </p:txBody>
      </p:sp>
      <p:grpSp>
        <p:nvGrpSpPr>
          <p:cNvPr id="11" name="Группа 2">
            <a:extLst>
              <a:ext uri="{FF2B5EF4-FFF2-40B4-BE49-F238E27FC236}">
                <a16:creationId xmlns:a16="http://schemas.microsoft.com/office/drawing/2014/main" id="{F6D6464C-8776-4ABC-B52D-47D90BE981EE}"/>
              </a:ext>
            </a:extLst>
          </p:cNvPr>
          <p:cNvGrpSpPr>
            <a:grpSpLocks/>
          </p:cNvGrpSpPr>
          <p:nvPr/>
        </p:nvGrpSpPr>
        <p:grpSpPr bwMode="auto">
          <a:xfrm>
            <a:off x="2255274" y="2924839"/>
            <a:ext cx="6017631" cy="771317"/>
            <a:chOff x="2215732" y="2966914"/>
            <a:chExt cx="5795212" cy="2064884"/>
          </a:xfrm>
        </p:grpSpPr>
        <p:sp>
          <p:nvSpPr>
            <p:cNvPr id="12" name="TextBox 180">
              <a:extLst>
                <a:ext uri="{FF2B5EF4-FFF2-40B4-BE49-F238E27FC236}">
                  <a16:creationId xmlns:a16="http://schemas.microsoft.com/office/drawing/2014/main" id="{F8E3E66D-405C-4624-9DBD-EEA3914C129A}"/>
                </a:ext>
              </a:extLst>
            </p:cNvPr>
            <p:cNvSpPr txBox="1">
              <a:spLocks noChangeArrowheads="1"/>
            </p:cNvSpPr>
            <p:nvPr/>
          </p:nvSpPr>
          <p:spPr bwMode="auto">
            <a:xfrm>
              <a:off x="2215732" y="3590408"/>
              <a:ext cx="5795212" cy="1441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1pPr>
              <a:lvl2pPr marL="742950" indent="-28575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2pPr>
              <a:lvl3pPr marL="11430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3pPr>
              <a:lvl4pPr marL="16002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4pPr>
              <a:lvl5pPr marL="20574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5pPr>
              <a:lvl6pPr marL="25146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6pPr>
              <a:lvl7pPr marL="29718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7pPr>
              <a:lvl8pPr marL="34290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8pPr>
              <a:lvl9pPr marL="38862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9pPr>
            </a:lstStyle>
            <a:p>
              <a:pPr algn="just">
                <a:lnSpc>
                  <a:spcPts val="1800"/>
                </a:lnSpc>
              </a:pPr>
              <a:r>
                <a:rPr lang="ru-RU" sz="1400" dirty="0">
                  <a:solidFill>
                    <a:schemeClr val="tx1"/>
                  </a:solidFill>
                  <a:latin typeface="Times New Roman" panose="02020603050405020304" pitchFamily="18" charset="0"/>
                  <a:cs typeface="Times New Roman" panose="02020603050405020304" pitchFamily="18" charset="0"/>
                </a:rPr>
                <a:t>Основные понятия и определения: интеллектуальная информационная система, экспертная система.</a:t>
              </a:r>
              <a:endParaRPr lang="en-US" altLang="ru-RU" sz="1400" dirty="0">
                <a:latin typeface="Times New Roman" panose="02020603050405020304" pitchFamily="18" charset="0"/>
                <a:cs typeface="Times New Roman" panose="02020603050405020304" pitchFamily="18" charset="0"/>
              </a:endParaRPr>
            </a:p>
          </p:txBody>
        </p:sp>
        <p:sp>
          <p:nvSpPr>
            <p:cNvPr id="13" name="TextBox 181">
              <a:extLst>
                <a:ext uri="{FF2B5EF4-FFF2-40B4-BE49-F238E27FC236}">
                  <a16:creationId xmlns:a16="http://schemas.microsoft.com/office/drawing/2014/main" id="{D766B877-7763-4BD1-A80A-22598F21469C}"/>
                </a:ext>
              </a:extLst>
            </p:cNvPr>
            <p:cNvSpPr txBox="1">
              <a:spLocks noChangeArrowheads="1"/>
            </p:cNvSpPr>
            <p:nvPr/>
          </p:nvSpPr>
          <p:spPr bwMode="auto">
            <a:xfrm>
              <a:off x="2222153" y="2966914"/>
              <a:ext cx="3031314" cy="93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1 вопрос</a:t>
              </a:r>
            </a:p>
          </p:txBody>
        </p:sp>
      </p:grpSp>
      <p:grpSp>
        <p:nvGrpSpPr>
          <p:cNvPr id="14" name="Группа 2">
            <a:extLst>
              <a:ext uri="{FF2B5EF4-FFF2-40B4-BE49-F238E27FC236}">
                <a16:creationId xmlns:a16="http://schemas.microsoft.com/office/drawing/2014/main" id="{CEEA5D7A-9482-4D59-A7B8-709B260E6D30}"/>
              </a:ext>
            </a:extLst>
          </p:cNvPr>
          <p:cNvGrpSpPr>
            <a:grpSpLocks/>
          </p:cNvGrpSpPr>
          <p:nvPr/>
        </p:nvGrpSpPr>
        <p:grpSpPr bwMode="auto">
          <a:xfrm>
            <a:off x="2243373" y="3607142"/>
            <a:ext cx="6694599" cy="645136"/>
            <a:chOff x="2177140" y="2738703"/>
            <a:chExt cx="6447158" cy="1720782"/>
          </a:xfrm>
        </p:grpSpPr>
        <p:sp>
          <p:nvSpPr>
            <p:cNvPr id="15" name="TextBox 183">
              <a:extLst>
                <a:ext uri="{FF2B5EF4-FFF2-40B4-BE49-F238E27FC236}">
                  <a16:creationId xmlns:a16="http://schemas.microsoft.com/office/drawing/2014/main" id="{0496080D-A1E0-4016-9BA8-369B8A66828D}"/>
                </a:ext>
              </a:extLst>
            </p:cNvPr>
            <p:cNvSpPr txBox="1">
              <a:spLocks noChangeArrowheads="1"/>
            </p:cNvSpPr>
            <p:nvPr/>
          </p:nvSpPr>
          <p:spPr bwMode="auto">
            <a:xfrm>
              <a:off x="2188289" y="3638546"/>
              <a:ext cx="6436009" cy="820939"/>
            </a:xfrm>
            <a:prstGeom prst="rect">
              <a:avLst/>
            </a:prstGeom>
            <a:noFill/>
            <a:ln w="9525">
              <a:noFill/>
              <a:miter lim="800000"/>
              <a:headEnd/>
              <a:tailEnd/>
            </a:ln>
          </p:spPr>
          <p:txBody>
            <a:bodyPr wrap="square">
              <a:spAutoFit/>
            </a:bodyPr>
            <a:lstStyle/>
            <a:p>
              <a:pPr algn="just" defTabSz="228554" fontAlgn="auto">
                <a:spcBef>
                  <a:spcPts val="0"/>
                </a:spcBef>
                <a:spcAft>
                  <a:spcPts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a:pPr>
              <a:r>
                <a:rPr lang="ru-RU" sz="1400" dirty="0">
                  <a:latin typeface="Times New Roman" panose="02020603050405020304" pitchFamily="18" charset="0"/>
                  <a:cs typeface="Times New Roman" panose="02020603050405020304" pitchFamily="18" charset="0"/>
                </a:rPr>
                <a:t>Назначение экспертных систем.</a:t>
              </a:r>
              <a:endParaRPr lang="ru-RU" altLang="ru-RU" sz="1400" dirty="0">
                <a:latin typeface="Times New Roman" pitchFamily="18" charset="0"/>
                <a:cs typeface="Times New Roman" pitchFamily="18" charset="0"/>
              </a:endParaRPr>
            </a:p>
          </p:txBody>
        </p:sp>
        <p:sp>
          <p:nvSpPr>
            <p:cNvPr id="16" name="TextBox 184">
              <a:extLst>
                <a:ext uri="{FF2B5EF4-FFF2-40B4-BE49-F238E27FC236}">
                  <a16:creationId xmlns:a16="http://schemas.microsoft.com/office/drawing/2014/main" id="{272F6ED4-F3C2-4A2D-ABA1-4356A130A03D}"/>
                </a:ext>
              </a:extLst>
            </p:cNvPr>
            <p:cNvSpPr txBox="1">
              <a:spLocks noChangeArrowheads="1"/>
            </p:cNvSpPr>
            <p:nvPr/>
          </p:nvSpPr>
          <p:spPr bwMode="auto">
            <a:xfrm>
              <a:off x="2177140" y="2738703"/>
              <a:ext cx="3031314" cy="93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2 вопрос</a:t>
              </a:r>
            </a:p>
          </p:txBody>
        </p:sp>
      </p:grpSp>
      <p:grpSp>
        <p:nvGrpSpPr>
          <p:cNvPr id="17" name="Группа 2">
            <a:extLst>
              <a:ext uri="{FF2B5EF4-FFF2-40B4-BE49-F238E27FC236}">
                <a16:creationId xmlns:a16="http://schemas.microsoft.com/office/drawing/2014/main" id="{893471E3-748B-4C02-98D0-E3B50C323BC1}"/>
              </a:ext>
            </a:extLst>
          </p:cNvPr>
          <p:cNvGrpSpPr>
            <a:grpSpLocks/>
          </p:cNvGrpSpPr>
          <p:nvPr/>
        </p:nvGrpSpPr>
        <p:grpSpPr bwMode="auto">
          <a:xfrm>
            <a:off x="2261941" y="4156681"/>
            <a:ext cx="6700808" cy="673000"/>
            <a:chOff x="2175335" y="1152961"/>
            <a:chExt cx="6453138" cy="1793596"/>
          </a:xfrm>
        </p:grpSpPr>
        <p:sp>
          <p:nvSpPr>
            <p:cNvPr id="18" name="TextBox 183">
              <a:extLst>
                <a:ext uri="{FF2B5EF4-FFF2-40B4-BE49-F238E27FC236}">
                  <a16:creationId xmlns:a16="http://schemas.microsoft.com/office/drawing/2014/main" id="{149A6700-F122-4B6B-8D04-D98DB520351A}"/>
                </a:ext>
              </a:extLst>
            </p:cNvPr>
            <p:cNvSpPr txBox="1">
              <a:spLocks noChangeArrowheads="1"/>
            </p:cNvSpPr>
            <p:nvPr/>
          </p:nvSpPr>
          <p:spPr bwMode="auto">
            <a:xfrm>
              <a:off x="2192464" y="2126308"/>
              <a:ext cx="6436009" cy="820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1pPr>
              <a:lvl2pPr marL="742950" indent="-28575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2pPr>
              <a:lvl3pPr marL="11430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3pPr>
              <a:lvl4pPr marL="16002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4pPr>
              <a:lvl5pPr marL="20574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5pPr>
              <a:lvl6pPr marL="25146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6pPr>
              <a:lvl7pPr marL="29718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7pPr>
              <a:lvl8pPr marL="34290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8pPr>
              <a:lvl9pPr marL="38862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9pPr>
            </a:lstStyle>
            <a:p>
              <a:r>
                <a:rPr lang="ru-RU" sz="1400" dirty="0">
                  <a:solidFill>
                    <a:schemeClr val="tx1"/>
                  </a:solidFill>
                  <a:latin typeface="Times New Roman" panose="02020603050405020304" pitchFamily="18" charset="0"/>
                  <a:cs typeface="Times New Roman" panose="02020603050405020304" pitchFamily="18" charset="0"/>
                </a:rPr>
                <a:t>Отличительные особенности экспертных систем</a:t>
              </a:r>
              <a:r>
                <a:rPr lang="ru-RU" sz="1400" dirty="0">
                  <a:latin typeface="Times New Roman" panose="02020603050405020304" pitchFamily="18" charset="0"/>
                  <a:cs typeface="Times New Roman" panose="02020603050405020304" pitchFamily="18" charset="0"/>
                </a:rPr>
                <a:t>.</a:t>
              </a:r>
              <a:endParaRPr lang="en-US" altLang="ru-RU" sz="1400" dirty="0">
                <a:latin typeface="Times New Roman" panose="02020603050405020304" pitchFamily="18" charset="0"/>
                <a:cs typeface="Times New Roman" panose="02020603050405020304" pitchFamily="18" charset="0"/>
              </a:endParaRPr>
            </a:p>
          </p:txBody>
        </p:sp>
        <p:sp>
          <p:nvSpPr>
            <p:cNvPr id="19" name="TextBox 184">
              <a:extLst>
                <a:ext uri="{FF2B5EF4-FFF2-40B4-BE49-F238E27FC236}">
                  <a16:creationId xmlns:a16="http://schemas.microsoft.com/office/drawing/2014/main" id="{A0AA7AD5-5221-43D7-A985-745D41ED3A41}"/>
                </a:ext>
              </a:extLst>
            </p:cNvPr>
            <p:cNvSpPr txBox="1">
              <a:spLocks noChangeArrowheads="1"/>
            </p:cNvSpPr>
            <p:nvPr/>
          </p:nvSpPr>
          <p:spPr bwMode="auto">
            <a:xfrm>
              <a:off x="2175335" y="1152961"/>
              <a:ext cx="3031314" cy="93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3 вопрос</a:t>
              </a:r>
            </a:p>
          </p:txBody>
        </p:sp>
      </p:grpSp>
      <p:grpSp>
        <p:nvGrpSpPr>
          <p:cNvPr id="20" name="Группа 2">
            <a:extLst>
              <a:ext uri="{FF2B5EF4-FFF2-40B4-BE49-F238E27FC236}">
                <a16:creationId xmlns:a16="http://schemas.microsoft.com/office/drawing/2014/main" id="{5525EAD7-F94C-47A6-BFD3-6412FC5CDDC2}"/>
              </a:ext>
            </a:extLst>
          </p:cNvPr>
          <p:cNvGrpSpPr>
            <a:grpSpLocks/>
          </p:cNvGrpSpPr>
          <p:nvPr/>
        </p:nvGrpSpPr>
        <p:grpSpPr bwMode="auto">
          <a:xfrm>
            <a:off x="2243373" y="4782611"/>
            <a:ext cx="6683022" cy="599945"/>
            <a:chOff x="2142347" y="1152961"/>
            <a:chExt cx="6436009" cy="1934420"/>
          </a:xfrm>
        </p:grpSpPr>
        <p:sp>
          <p:nvSpPr>
            <p:cNvPr id="21" name="TextBox 183">
              <a:extLst>
                <a:ext uri="{FF2B5EF4-FFF2-40B4-BE49-F238E27FC236}">
                  <a16:creationId xmlns:a16="http://schemas.microsoft.com/office/drawing/2014/main" id="{DC28934A-4E9B-4EE9-8A15-FD9CF7CEC267}"/>
                </a:ext>
              </a:extLst>
            </p:cNvPr>
            <p:cNvSpPr txBox="1">
              <a:spLocks noChangeArrowheads="1"/>
            </p:cNvSpPr>
            <p:nvPr/>
          </p:nvSpPr>
          <p:spPr bwMode="auto">
            <a:xfrm>
              <a:off x="2142347" y="2095007"/>
              <a:ext cx="6436009" cy="99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1pPr>
              <a:lvl2pPr marL="742950" indent="-28575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2pPr>
              <a:lvl3pPr marL="11430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3pPr>
              <a:lvl4pPr marL="16002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4pPr>
              <a:lvl5pPr marL="20574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5pPr>
              <a:lvl6pPr marL="25146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6pPr>
              <a:lvl7pPr marL="29718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7pPr>
              <a:lvl8pPr marL="34290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8pPr>
              <a:lvl9pPr marL="38862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9pPr>
            </a:lstStyle>
            <a:p>
              <a:r>
                <a:rPr lang="ru-RU" sz="1400" dirty="0">
                  <a:latin typeface="Times New Roman" panose="02020603050405020304" pitchFamily="18" charset="0"/>
                  <a:cs typeface="Times New Roman" panose="02020603050405020304" pitchFamily="18" charset="0"/>
                </a:rPr>
                <a:t>Классы экспертных систем. </a:t>
              </a:r>
              <a:endParaRPr lang="en-US" altLang="ru-RU" sz="1400" dirty="0">
                <a:latin typeface="Times New Roman" panose="02020603050405020304" pitchFamily="18" charset="0"/>
                <a:cs typeface="Times New Roman" panose="02020603050405020304" pitchFamily="18" charset="0"/>
              </a:endParaRPr>
            </a:p>
          </p:txBody>
        </p:sp>
        <p:sp>
          <p:nvSpPr>
            <p:cNvPr id="22" name="TextBox 184">
              <a:extLst>
                <a:ext uri="{FF2B5EF4-FFF2-40B4-BE49-F238E27FC236}">
                  <a16:creationId xmlns:a16="http://schemas.microsoft.com/office/drawing/2014/main" id="{8E09A5A3-D45D-4E05-97B6-8519EE9D9BF3}"/>
                </a:ext>
              </a:extLst>
            </p:cNvPr>
            <p:cNvSpPr txBox="1">
              <a:spLocks noChangeArrowheads="1"/>
            </p:cNvSpPr>
            <p:nvPr/>
          </p:nvSpPr>
          <p:spPr bwMode="auto">
            <a:xfrm>
              <a:off x="2175335" y="1152961"/>
              <a:ext cx="3031314" cy="112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en-US" altLang="ru-RU" sz="2000" b="1" dirty="0">
                  <a:latin typeface="Times New Roman" panose="02020603050405020304" pitchFamily="18" charset="0"/>
                  <a:ea typeface="Arial" panose="020B0604020202020204" pitchFamily="34" charset="0"/>
                  <a:cs typeface="Times New Roman" panose="02020603050405020304" pitchFamily="18" charset="0"/>
                </a:rPr>
                <a:t>4</a:t>
              </a: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 вопрос</a:t>
              </a:r>
            </a:p>
          </p:txBody>
        </p:sp>
      </p:grpSp>
      <p:grpSp>
        <p:nvGrpSpPr>
          <p:cNvPr id="23" name="Группа 2">
            <a:extLst>
              <a:ext uri="{FF2B5EF4-FFF2-40B4-BE49-F238E27FC236}">
                <a16:creationId xmlns:a16="http://schemas.microsoft.com/office/drawing/2014/main" id="{2E76FC92-0245-4121-ACF6-EE8AB52E3144}"/>
              </a:ext>
            </a:extLst>
          </p:cNvPr>
          <p:cNvGrpSpPr>
            <a:grpSpLocks/>
          </p:cNvGrpSpPr>
          <p:nvPr/>
        </p:nvGrpSpPr>
        <p:grpSpPr bwMode="auto">
          <a:xfrm>
            <a:off x="2253261" y="5319289"/>
            <a:ext cx="6725382" cy="658677"/>
            <a:chOff x="2175335" y="1152961"/>
            <a:chExt cx="6476803" cy="2123791"/>
          </a:xfrm>
        </p:grpSpPr>
        <p:sp>
          <p:nvSpPr>
            <p:cNvPr id="24" name="TextBox 183">
              <a:extLst>
                <a:ext uri="{FF2B5EF4-FFF2-40B4-BE49-F238E27FC236}">
                  <a16:creationId xmlns:a16="http://schemas.microsoft.com/office/drawing/2014/main" id="{EA620E2B-1292-4586-A93A-6B248C1B0CBB}"/>
                </a:ext>
              </a:extLst>
            </p:cNvPr>
            <p:cNvSpPr txBox="1">
              <a:spLocks noChangeArrowheads="1"/>
            </p:cNvSpPr>
            <p:nvPr/>
          </p:nvSpPr>
          <p:spPr bwMode="auto">
            <a:xfrm>
              <a:off x="2216129" y="2284378"/>
              <a:ext cx="6436009" cy="99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1pPr>
              <a:lvl2pPr marL="742950" indent="-28575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2pPr>
              <a:lvl3pPr marL="11430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3pPr>
              <a:lvl4pPr marL="16002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4pPr>
              <a:lvl5pPr marL="20574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5pPr>
              <a:lvl6pPr marL="25146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6pPr>
              <a:lvl7pPr marL="29718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7pPr>
              <a:lvl8pPr marL="34290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8pPr>
              <a:lvl9pPr marL="38862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9pPr>
            </a:lstStyle>
            <a:p>
              <a:r>
                <a:rPr lang="ru-RU" sz="1400" dirty="0">
                  <a:latin typeface="Times New Roman" panose="02020603050405020304" pitchFamily="18" charset="0"/>
                  <a:cs typeface="Times New Roman" panose="02020603050405020304" pitchFamily="18" charset="0"/>
                </a:rPr>
                <a:t>Структура экспертных систем. </a:t>
              </a:r>
              <a:endParaRPr lang="en-US" altLang="ru-RU" sz="1400" dirty="0">
                <a:latin typeface="Times New Roman" panose="02020603050405020304" pitchFamily="18" charset="0"/>
                <a:cs typeface="Times New Roman" panose="02020603050405020304" pitchFamily="18" charset="0"/>
              </a:endParaRPr>
            </a:p>
          </p:txBody>
        </p:sp>
        <p:sp>
          <p:nvSpPr>
            <p:cNvPr id="25" name="TextBox 184">
              <a:extLst>
                <a:ext uri="{FF2B5EF4-FFF2-40B4-BE49-F238E27FC236}">
                  <a16:creationId xmlns:a16="http://schemas.microsoft.com/office/drawing/2014/main" id="{99C4699A-9124-47D9-9D47-22B589B63181}"/>
                </a:ext>
              </a:extLst>
            </p:cNvPr>
            <p:cNvSpPr txBox="1">
              <a:spLocks noChangeArrowheads="1"/>
            </p:cNvSpPr>
            <p:nvPr/>
          </p:nvSpPr>
          <p:spPr bwMode="auto">
            <a:xfrm>
              <a:off x="2175335" y="1152961"/>
              <a:ext cx="3031314" cy="112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en-US" altLang="ru-RU" sz="2000" b="1" dirty="0">
                  <a:latin typeface="Times New Roman" panose="02020603050405020304" pitchFamily="18" charset="0"/>
                  <a:ea typeface="Arial" panose="020B0604020202020204" pitchFamily="34" charset="0"/>
                  <a:cs typeface="Times New Roman" panose="02020603050405020304" pitchFamily="18" charset="0"/>
                </a:rPr>
                <a:t>5</a:t>
              </a: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 вопрос</a:t>
              </a:r>
            </a:p>
          </p:txBody>
        </p:sp>
      </p:grpSp>
      <p:grpSp>
        <p:nvGrpSpPr>
          <p:cNvPr id="26" name="Группа 2">
            <a:extLst>
              <a:ext uri="{FF2B5EF4-FFF2-40B4-BE49-F238E27FC236}">
                <a16:creationId xmlns:a16="http://schemas.microsoft.com/office/drawing/2014/main" id="{8E5F2C8D-A100-4353-A2EC-30061BB737A9}"/>
              </a:ext>
            </a:extLst>
          </p:cNvPr>
          <p:cNvGrpSpPr>
            <a:grpSpLocks/>
          </p:cNvGrpSpPr>
          <p:nvPr/>
        </p:nvGrpSpPr>
        <p:grpSpPr bwMode="auto">
          <a:xfrm>
            <a:off x="2225785" y="5899662"/>
            <a:ext cx="6725382" cy="658677"/>
            <a:chOff x="2175335" y="1152961"/>
            <a:chExt cx="6476803" cy="2123791"/>
          </a:xfrm>
        </p:grpSpPr>
        <p:sp>
          <p:nvSpPr>
            <p:cNvPr id="27" name="TextBox 183">
              <a:extLst>
                <a:ext uri="{FF2B5EF4-FFF2-40B4-BE49-F238E27FC236}">
                  <a16:creationId xmlns:a16="http://schemas.microsoft.com/office/drawing/2014/main" id="{634A40CB-7B9F-462C-966B-28E1916EC65B}"/>
                </a:ext>
              </a:extLst>
            </p:cNvPr>
            <p:cNvSpPr txBox="1">
              <a:spLocks noChangeArrowheads="1"/>
            </p:cNvSpPr>
            <p:nvPr/>
          </p:nvSpPr>
          <p:spPr bwMode="auto">
            <a:xfrm>
              <a:off x="2216129" y="2284378"/>
              <a:ext cx="6436009" cy="99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1pPr>
              <a:lvl2pPr marL="742950" indent="-28575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2pPr>
              <a:lvl3pPr marL="11430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3pPr>
              <a:lvl4pPr marL="16002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4pPr>
              <a:lvl5pPr marL="2057400" indent="-228600">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5pPr>
              <a:lvl6pPr marL="25146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6pPr>
              <a:lvl7pPr marL="29718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7pPr>
              <a:lvl8pPr marL="34290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8pPr>
              <a:lvl9pPr marL="3886200" indent="-228600" defTabSz="227013" fontAlgn="base">
                <a:spcBef>
                  <a:spcPct val="0"/>
                </a:spcBef>
                <a:spcAft>
                  <a:spcPct val="0"/>
                </a:spcAft>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defRPr sz="900">
                  <a:solidFill>
                    <a:schemeClr val="tx1"/>
                  </a:solidFill>
                  <a:latin typeface="Calibri" panose="020F0502020204030204" pitchFamily="34" charset="0"/>
                </a:defRPr>
              </a:lvl9pPr>
            </a:lstStyle>
            <a:p>
              <a:r>
                <a:rPr lang="ru-RU" sz="1400" dirty="0">
                  <a:latin typeface="Times New Roman" panose="02020603050405020304" pitchFamily="18" charset="0"/>
                  <a:cs typeface="Times New Roman" panose="02020603050405020304" pitchFamily="18" charset="0"/>
                </a:rPr>
                <a:t>Технологии разработки экспертных систем. </a:t>
              </a:r>
              <a:endParaRPr lang="en-US" altLang="ru-RU" sz="1400" dirty="0">
                <a:latin typeface="Times New Roman" panose="02020603050405020304" pitchFamily="18" charset="0"/>
                <a:cs typeface="Times New Roman" panose="02020603050405020304" pitchFamily="18" charset="0"/>
              </a:endParaRPr>
            </a:p>
          </p:txBody>
        </p:sp>
        <p:sp>
          <p:nvSpPr>
            <p:cNvPr id="28" name="TextBox 184">
              <a:extLst>
                <a:ext uri="{FF2B5EF4-FFF2-40B4-BE49-F238E27FC236}">
                  <a16:creationId xmlns:a16="http://schemas.microsoft.com/office/drawing/2014/main" id="{711F463F-CBC1-4352-A164-251B79E0E8C3}"/>
                </a:ext>
              </a:extLst>
            </p:cNvPr>
            <p:cNvSpPr txBox="1">
              <a:spLocks noChangeArrowheads="1"/>
            </p:cNvSpPr>
            <p:nvPr/>
          </p:nvSpPr>
          <p:spPr bwMode="auto">
            <a:xfrm>
              <a:off x="2175335" y="1152961"/>
              <a:ext cx="3031314" cy="112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tx1"/>
                  </a:solidFill>
                  <a:latin typeface="Calibri" panose="020F0502020204030204" pitchFamily="34" charset="0"/>
                </a:defRPr>
              </a:lvl1pPr>
              <a:lvl2pPr marL="742950" indent="-285750">
                <a:defRPr sz="900">
                  <a:solidFill>
                    <a:schemeClr val="tx1"/>
                  </a:solidFill>
                  <a:latin typeface="Calibri" panose="020F0502020204030204" pitchFamily="34" charset="0"/>
                </a:defRPr>
              </a:lvl2pPr>
              <a:lvl3pPr marL="1143000" indent="-228600">
                <a:defRPr sz="900">
                  <a:solidFill>
                    <a:schemeClr val="tx1"/>
                  </a:solidFill>
                  <a:latin typeface="Calibri" panose="020F0502020204030204" pitchFamily="34" charset="0"/>
                </a:defRPr>
              </a:lvl3pPr>
              <a:lvl4pPr marL="1600200" indent="-228600">
                <a:defRPr sz="900">
                  <a:solidFill>
                    <a:schemeClr val="tx1"/>
                  </a:solidFill>
                  <a:latin typeface="Calibri" panose="020F0502020204030204" pitchFamily="34" charset="0"/>
                </a:defRPr>
              </a:lvl4pPr>
              <a:lvl5pPr marL="2057400" indent="-228600">
                <a:defRPr sz="900">
                  <a:solidFill>
                    <a:schemeClr val="tx1"/>
                  </a:solidFill>
                  <a:latin typeface="Calibri" panose="020F0502020204030204" pitchFamily="34" charset="0"/>
                </a:defRPr>
              </a:lvl5pPr>
              <a:lvl6pPr marL="2514600" indent="-228600" defTabSz="227013" fontAlgn="base">
                <a:spcBef>
                  <a:spcPct val="0"/>
                </a:spcBef>
                <a:spcAft>
                  <a:spcPct val="0"/>
                </a:spcAft>
                <a:defRPr sz="900">
                  <a:solidFill>
                    <a:schemeClr val="tx1"/>
                  </a:solidFill>
                  <a:latin typeface="Calibri" panose="020F0502020204030204" pitchFamily="34" charset="0"/>
                </a:defRPr>
              </a:lvl6pPr>
              <a:lvl7pPr marL="2971800" indent="-228600" defTabSz="227013" fontAlgn="base">
                <a:spcBef>
                  <a:spcPct val="0"/>
                </a:spcBef>
                <a:spcAft>
                  <a:spcPct val="0"/>
                </a:spcAft>
                <a:defRPr sz="900">
                  <a:solidFill>
                    <a:schemeClr val="tx1"/>
                  </a:solidFill>
                  <a:latin typeface="Calibri" panose="020F0502020204030204" pitchFamily="34" charset="0"/>
                </a:defRPr>
              </a:lvl7pPr>
              <a:lvl8pPr marL="3429000" indent="-228600" defTabSz="227013" fontAlgn="base">
                <a:spcBef>
                  <a:spcPct val="0"/>
                </a:spcBef>
                <a:spcAft>
                  <a:spcPct val="0"/>
                </a:spcAft>
                <a:defRPr sz="900">
                  <a:solidFill>
                    <a:schemeClr val="tx1"/>
                  </a:solidFill>
                  <a:latin typeface="Calibri" panose="020F0502020204030204" pitchFamily="34" charset="0"/>
                </a:defRPr>
              </a:lvl8pPr>
              <a:lvl9pPr marL="3886200" indent="-228600" defTabSz="227013" fontAlgn="base">
                <a:spcBef>
                  <a:spcPct val="0"/>
                </a:spcBef>
                <a:spcAft>
                  <a:spcPct val="0"/>
                </a:spcAft>
                <a:defRPr sz="900">
                  <a:solidFill>
                    <a:schemeClr val="tx1"/>
                  </a:solidFill>
                  <a:latin typeface="Calibri" panose="020F0502020204030204" pitchFamily="34" charset="0"/>
                </a:defRPr>
              </a:lvl9pPr>
            </a:lstStyle>
            <a:p>
              <a:pPr>
                <a:lnSpc>
                  <a:spcPts val="2000"/>
                </a:lnSpc>
              </a:pPr>
              <a:r>
                <a:rPr lang="en-US" altLang="ru-RU" sz="2000" b="1" dirty="0">
                  <a:latin typeface="Times New Roman" panose="02020603050405020304" pitchFamily="18" charset="0"/>
                  <a:ea typeface="Arial" panose="020B0604020202020204" pitchFamily="34" charset="0"/>
                  <a:cs typeface="Times New Roman" panose="02020603050405020304" pitchFamily="18" charset="0"/>
                </a:rPr>
                <a:t>6</a:t>
              </a:r>
              <a:r>
                <a:rPr lang="ru-RU" altLang="ru-RU" sz="2000" b="1" dirty="0">
                  <a:latin typeface="Times New Roman" panose="02020603050405020304" pitchFamily="18" charset="0"/>
                  <a:ea typeface="Arial" panose="020B0604020202020204" pitchFamily="34" charset="0"/>
                  <a:cs typeface="Times New Roman" panose="02020603050405020304" pitchFamily="18" charset="0"/>
                </a:rPr>
                <a:t> вопрос</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395536" y="1124744"/>
            <a:ext cx="7776864" cy="4724400"/>
          </a:xfrm>
        </p:spPr>
        <p:txBody>
          <a:bodyPr/>
          <a:lstStyle/>
          <a:p>
            <a:pPr marL="0" indent="0" algn="ctr">
              <a:buNone/>
            </a:pPr>
            <a:r>
              <a:rPr lang="ru-RU" sz="3200" kern="1200" dirty="0">
                <a:latin typeface="Times New Roman" panose="02020603050405020304" pitchFamily="18" charset="0"/>
                <a:cs typeface="Times New Roman" panose="02020603050405020304" pitchFamily="18" charset="0"/>
              </a:rPr>
              <a:t>Трудоемкость процесса передачи экспертным системам «глубоких» знаний о предметной области</a:t>
            </a:r>
          </a:p>
          <a:p>
            <a:pPr marL="0" indent="0" algn="ctr">
              <a:buNone/>
            </a:pPr>
            <a:r>
              <a:rPr lang="ru-RU" sz="3200" kern="1200" dirty="0">
                <a:latin typeface="Times New Roman" panose="02020603050405020304" pitchFamily="18" charset="0"/>
                <a:cs typeface="Times New Roman" panose="02020603050405020304" pitchFamily="18" charset="0"/>
              </a:rPr>
              <a:t>вследствие сложности формализации</a:t>
            </a:r>
          </a:p>
          <a:p>
            <a:pPr marL="0" indent="0" algn="ctr">
              <a:buNone/>
            </a:pPr>
            <a:r>
              <a:rPr lang="ru-RU" sz="3200" kern="1200" dirty="0">
                <a:latin typeface="Times New Roman" panose="02020603050405020304" pitchFamily="18" charset="0"/>
                <a:cs typeface="Times New Roman" panose="02020603050405020304" pitchFamily="18" charset="0"/>
              </a:rPr>
              <a:t>эвристических знаний экспертов.</a:t>
            </a:r>
          </a:p>
          <a:p>
            <a:pPr>
              <a:buNone/>
            </a:pPr>
            <a:endParaRPr lang="ru-RU" sz="3200" b="1" kern="1200" dirty="0">
              <a:latin typeface="Times New Roman" panose="02020603050405020304" pitchFamily="18" charset="0"/>
              <a:cs typeface="Times New Roman" panose="02020603050405020304" pitchFamily="18" charset="0"/>
            </a:endParaRPr>
          </a:p>
          <a:p>
            <a:pPr marL="0" indent="0">
              <a:buNone/>
            </a:pPr>
            <a:endParaRPr lang="ru-RU" sz="3600" dirty="0">
              <a:latin typeface="Times New Roman" panose="02020603050405020304" pitchFamily="18" charset="0"/>
              <a:cs typeface="Times New Roman" panose="02020603050405020304" pitchFamily="18" charset="0"/>
            </a:endParaRPr>
          </a:p>
        </p:txBody>
      </p:sp>
      <p:pic>
        <p:nvPicPr>
          <p:cNvPr id="36866" name="Picture 2"/>
          <p:cNvPicPr>
            <a:picLocks noChangeAspect="1" noChangeArrowheads="1"/>
          </p:cNvPicPr>
          <p:nvPr/>
        </p:nvPicPr>
        <p:blipFill>
          <a:blip r:embed="rId2" cstate="print">
            <a:alphaModFix amt="20000"/>
            <a:extLst>
              <a:ext uri="{28A0092B-C50C-407E-A947-70E740481C1C}">
                <a14:useLocalDpi xmlns:a14="http://schemas.microsoft.com/office/drawing/2010/main" val="0"/>
              </a:ext>
            </a:extLst>
          </a:blip>
          <a:srcRect/>
          <a:stretch>
            <a:fillRect/>
          </a:stretch>
        </p:blipFill>
        <p:spPr bwMode="auto">
          <a:xfrm>
            <a:off x="395536" y="1008856"/>
            <a:ext cx="8352928" cy="502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5992" y="272551"/>
            <a:ext cx="6192688" cy="400110"/>
          </a:xfrm>
          <a:prstGeom prst="rect">
            <a:avLst/>
          </a:prstGeom>
          <a:noFill/>
        </p:spPr>
        <p:txBody>
          <a:bodyPr wrap="square" rtlCol="0">
            <a:spAutoFit/>
          </a:bodyPr>
          <a:lstStyle/>
          <a:p>
            <a:pPr fontAlgn="base">
              <a:spcBef>
                <a:spcPct val="0"/>
              </a:spcBef>
              <a:spcAft>
                <a:spcPct val="0"/>
              </a:spcAft>
            </a:pPr>
            <a:r>
              <a:rPr lang="ru-RU" sz="2000" dirty="0">
                <a:solidFill>
                  <a:schemeClr val="bg1"/>
                </a:solidFill>
                <a:latin typeface="Times New Roman" panose="02020603050405020304" pitchFamily="18" charset="0"/>
                <a:cs typeface="Times New Roman" panose="02020603050405020304" pitchFamily="18" charset="0"/>
              </a:rPr>
              <a:t>НЕДОСТАТКИ</a:t>
            </a:r>
            <a:r>
              <a:rPr lang="ru-RU" sz="1400" dirty="0">
                <a:solidFill>
                  <a:schemeClr val="bg1"/>
                </a:solidFill>
                <a:latin typeface="Times New Roman" panose="02020603050405020304" pitchFamily="18" charset="0"/>
                <a:cs typeface="Times New Roman" panose="02020603050405020304" pitchFamily="18" charset="0"/>
              </a:rPr>
              <a:t> </a:t>
            </a:r>
            <a:r>
              <a:rPr lang="ru-RU" sz="2000" dirty="0">
                <a:solidFill>
                  <a:schemeClr val="bg1"/>
                </a:solidFill>
                <a:latin typeface="Times New Roman" panose="02020603050405020304" pitchFamily="18" charset="0"/>
                <a:cs typeface="Times New Roman" panose="02020603050405020304" pitchFamily="18" charset="0"/>
              </a:rPr>
              <a:t>ЭС:</a:t>
            </a:r>
          </a:p>
        </p:txBody>
      </p:sp>
      <p:sp>
        <p:nvSpPr>
          <p:cNvPr id="7" name="Slide Number Placeholder 3">
            <a:extLst>
              <a:ext uri="{FF2B5EF4-FFF2-40B4-BE49-F238E27FC236}">
                <a16:creationId xmlns:a16="http://schemas.microsoft.com/office/drawing/2014/main" id="{DACE3334-A067-4119-A036-406C04DDCBB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20</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830490"/>
      </p:ext>
    </p:extLst>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23077" y="1917378"/>
            <a:ext cx="9144000" cy="4724400"/>
          </a:xfrm>
        </p:spPr>
        <p:txBody>
          <a:bodyPr/>
          <a:lstStyle/>
          <a:p>
            <a:pPr marL="355600" indent="0" algn="ctr">
              <a:buNone/>
            </a:pPr>
            <a:r>
              <a:rPr lang="ru-RU" sz="2000" b="1" kern="1200" dirty="0">
                <a:latin typeface="Times New Roman" panose="02020603050405020304" pitchFamily="18" charset="0"/>
                <a:cs typeface="Times New Roman" panose="02020603050405020304" pitchFamily="18" charset="0"/>
              </a:rPr>
              <a:t>Экспертные системы неспособны предоставить осмысленные объяснения своих рассуждений. </a:t>
            </a:r>
          </a:p>
          <a:p>
            <a:pPr marL="355600" indent="0" algn="ctr">
              <a:buNone/>
            </a:pPr>
            <a:r>
              <a:rPr lang="ru-RU" sz="2000" b="1" kern="1200" dirty="0">
                <a:latin typeface="Times New Roman" panose="02020603050405020304" pitchFamily="18" charset="0"/>
                <a:cs typeface="Times New Roman" panose="02020603050405020304" pitchFamily="18" charset="0"/>
              </a:rPr>
              <a:t>Экспертные системы всего лишь описывают последовательность шагов, предпринятых в процессе  поиска решения.</a:t>
            </a:r>
          </a:p>
          <a:p>
            <a:pPr algn="ctr">
              <a:buNone/>
            </a:pPr>
            <a:endParaRPr lang="ru-RU" sz="2000" dirty="0">
              <a:latin typeface="Times New Roman" panose="02020603050405020304" pitchFamily="18" charset="0"/>
              <a:cs typeface="Times New Roman" panose="02020603050405020304" pitchFamily="18" charset="0"/>
            </a:endParaRPr>
          </a:p>
        </p:txBody>
      </p:sp>
      <p:pic>
        <p:nvPicPr>
          <p:cNvPr id="36866" name="Picture 2"/>
          <p:cNvPicPr>
            <a:picLocks noChangeAspect="1" noChangeArrowheads="1"/>
          </p:cNvPicPr>
          <p:nvPr/>
        </p:nvPicPr>
        <p:blipFill>
          <a:blip r:embed="rId2" cstate="print">
            <a:alphaModFix amt="35000"/>
            <a:extLst>
              <a:ext uri="{28A0092B-C50C-407E-A947-70E740481C1C}">
                <a14:useLocalDpi xmlns:a14="http://schemas.microsoft.com/office/drawing/2010/main" val="0"/>
              </a:ext>
            </a:extLst>
          </a:blip>
          <a:srcRect/>
          <a:stretch>
            <a:fillRect/>
          </a:stretch>
        </p:blipFill>
        <p:spPr bwMode="auto">
          <a:xfrm>
            <a:off x="899592" y="1567600"/>
            <a:ext cx="7488832" cy="4505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09515" y="216222"/>
            <a:ext cx="6192688" cy="461665"/>
          </a:xfrm>
          <a:prstGeom prst="rect">
            <a:avLst/>
          </a:prstGeom>
          <a:noFill/>
        </p:spPr>
        <p:txBody>
          <a:bodyPr wrap="square" rtlCol="0">
            <a:spAutoFit/>
          </a:bodyPr>
          <a:lstStyle/>
          <a:p>
            <a:pPr fontAlgn="base">
              <a:spcBef>
                <a:spcPct val="0"/>
              </a:spcBef>
              <a:spcAft>
                <a:spcPct val="0"/>
              </a:spcAft>
            </a:pPr>
            <a:r>
              <a:rPr lang="ru-RU" sz="2400" dirty="0">
                <a:solidFill>
                  <a:schemeClr val="bg1"/>
                </a:solidFill>
                <a:latin typeface="Times New Roman" panose="02020603050405020304" pitchFamily="18" charset="0"/>
                <a:cs typeface="Times New Roman" panose="02020603050405020304" pitchFamily="18" charset="0"/>
              </a:rPr>
              <a:t>НЕДОСТАТКИ</a:t>
            </a:r>
            <a:r>
              <a:rPr lang="ru-RU" sz="1600" dirty="0">
                <a:solidFill>
                  <a:schemeClr val="bg1"/>
                </a:solidFill>
                <a:latin typeface="Times New Roman" panose="02020603050405020304" pitchFamily="18" charset="0"/>
                <a:cs typeface="Times New Roman" panose="02020603050405020304" pitchFamily="18" charset="0"/>
              </a:rPr>
              <a:t> </a:t>
            </a:r>
            <a:r>
              <a:rPr lang="ru-RU" sz="2400" dirty="0">
                <a:solidFill>
                  <a:schemeClr val="bg1"/>
                </a:solidFill>
                <a:latin typeface="Times New Roman" panose="02020603050405020304" pitchFamily="18" charset="0"/>
                <a:cs typeface="Times New Roman" panose="02020603050405020304" pitchFamily="18" charset="0"/>
              </a:rPr>
              <a:t>ЭС:</a:t>
            </a:r>
          </a:p>
        </p:txBody>
      </p:sp>
      <p:sp>
        <p:nvSpPr>
          <p:cNvPr id="7" name="Slide Number Placeholder 3">
            <a:extLst>
              <a:ext uri="{FF2B5EF4-FFF2-40B4-BE49-F238E27FC236}">
                <a16:creationId xmlns:a16="http://schemas.microsoft.com/office/drawing/2014/main" id="{77AB73A4-BD67-41E6-8FC4-A84C8EED3FF5}"/>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21</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8494961"/>
      </p:ext>
    </p:extLst>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179512" y="2348880"/>
            <a:ext cx="8964488" cy="3428256"/>
          </a:xfrm>
        </p:spPr>
        <p:txBody>
          <a:bodyPr/>
          <a:lstStyle/>
          <a:p>
            <a:pPr marL="0" indent="355600" algn="ctr">
              <a:buNone/>
            </a:pPr>
            <a:r>
              <a:rPr lang="ru-RU" sz="1800" b="1" kern="1200" dirty="0">
                <a:solidFill>
                  <a:schemeClr val="tx2"/>
                </a:solidFill>
                <a:latin typeface="Times New Roman" panose="02020603050405020304" pitchFamily="18" charset="0"/>
                <a:cs typeface="Times New Roman" panose="02020603050405020304" pitchFamily="18" charset="0"/>
              </a:rPr>
              <a:t>Экспертные системы обладают еще одним большим недостатком: они неспособны к самообучению. Для того, чтобы поддерживать экспертные системы в актуальном состоянии необходимо постоянное вмешательство в базу знаний инженеров по знаниям.</a:t>
            </a:r>
          </a:p>
          <a:p>
            <a:pPr marL="0" indent="0" algn="ctr">
              <a:buNone/>
            </a:pPr>
            <a:endParaRPr lang="ru-RU" sz="1600" b="1" kern="1200" dirty="0">
              <a:solidFill>
                <a:schemeClr val="tx2"/>
              </a:solidFill>
              <a:latin typeface="Times New Roman" panose="02020603050405020304" pitchFamily="18" charset="0"/>
              <a:cs typeface="Times New Roman" panose="02020603050405020304" pitchFamily="18" charset="0"/>
            </a:endParaRPr>
          </a:p>
        </p:txBody>
      </p:sp>
      <p:pic>
        <p:nvPicPr>
          <p:cNvPr id="389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6176" y="3933056"/>
            <a:ext cx="1589906" cy="211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a:extLst>
              <a:ext uri="{FF2B5EF4-FFF2-40B4-BE49-F238E27FC236}">
                <a16:creationId xmlns:a16="http://schemas.microsoft.com/office/drawing/2014/main" id="{A20258BE-8036-45B8-8AA8-7A1ABA68129D}"/>
              </a:ext>
            </a:extLst>
          </p:cNvPr>
          <p:cNvSpPr txBox="1"/>
          <p:nvPr/>
        </p:nvSpPr>
        <p:spPr>
          <a:xfrm>
            <a:off x="209515" y="216222"/>
            <a:ext cx="6192688" cy="461665"/>
          </a:xfrm>
          <a:prstGeom prst="rect">
            <a:avLst/>
          </a:prstGeom>
          <a:noFill/>
        </p:spPr>
        <p:txBody>
          <a:bodyPr wrap="square" rtlCol="0">
            <a:spAutoFit/>
          </a:bodyPr>
          <a:lstStyle/>
          <a:p>
            <a:pPr fontAlgn="base">
              <a:spcBef>
                <a:spcPct val="0"/>
              </a:spcBef>
              <a:spcAft>
                <a:spcPct val="0"/>
              </a:spcAft>
            </a:pPr>
            <a:r>
              <a:rPr lang="ru-RU" sz="2400" dirty="0">
                <a:solidFill>
                  <a:schemeClr val="bg1"/>
                </a:solidFill>
                <a:latin typeface="Times New Roman" panose="02020603050405020304" pitchFamily="18" charset="0"/>
                <a:cs typeface="Times New Roman" panose="02020603050405020304" pitchFamily="18" charset="0"/>
              </a:rPr>
              <a:t>НЕДОСТАТКИ</a:t>
            </a:r>
            <a:r>
              <a:rPr lang="ru-RU" sz="1600" dirty="0">
                <a:solidFill>
                  <a:schemeClr val="bg1"/>
                </a:solidFill>
                <a:latin typeface="Times New Roman" panose="02020603050405020304" pitchFamily="18" charset="0"/>
                <a:cs typeface="Times New Roman" panose="02020603050405020304" pitchFamily="18" charset="0"/>
              </a:rPr>
              <a:t> </a:t>
            </a:r>
            <a:r>
              <a:rPr lang="ru-RU" sz="2400" dirty="0">
                <a:solidFill>
                  <a:schemeClr val="bg1"/>
                </a:solidFill>
                <a:latin typeface="Times New Roman" panose="02020603050405020304" pitchFamily="18" charset="0"/>
                <a:cs typeface="Times New Roman" panose="02020603050405020304" pitchFamily="18" charset="0"/>
              </a:rPr>
              <a:t>ЭС:</a:t>
            </a:r>
          </a:p>
        </p:txBody>
      </p:sp>
      <p:sp>
        <p:nvSpPr>
          <p:cNvPr id="8" name="Slide Number Placeholder 3">
            <a:extLst>
              <a:ext uri="{FF2B5EF4-FFF2-40B4-BE49-F238E27FC236}">
                <a16:creationId xmlns:a16="http://schemas.microsoft.com/office/drawing/2014/main" id="{19934250-02C2-439F-AB1B-11CC89314FED}"/>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22</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7362315"/>
      </p:ext>
    </p:extLst>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0"/>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7172" name="Rectangle 12"/>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7173" name="Rectangle 14"/>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7175" name="Rectangle 2"/>
          <p:cNvSpPr>
            <a:spLocks noGrp="1" noChangeArrowheads="1"/>
          </p:cNvSpPr>
          <p:nvPr>
            <p:ph type="title" sz="quarter"/>
          </p:nvPr>
        </p:nvSpPr>
        <p:spPr>
          <a:xfrm>
            <a:off x="208121" y="94950"/>
            <a:ext cx="6418932" cy="739775"/>
          </a:xfrm>
        </p:spPr>
        <p:txBody>
          <a:bodyPr/>
          <a:lstStyle/>
          <a:p>
            <a:pPr eaLnBrk="1" hangingPunct="1"/>
            <a:r>
              <a:rPr lang="ru-RU" altLang="ru-RU" sz="1600" dirty="0">
                <a:solidFill>
                  <a:schemeClr val="bg1"/>
                </a:solidFill>
                <a:latin typeface="Times New Roman" panose="02020603050405020304" pitchFamily="18" charset="0"/>
                <a:cs typeface="Times New Roman" panose="02020603050405020304" pitchFamily="18" charset="0"/>
              </a:rPr>
              <a:t>НАЗНАЧЕНИЕ ЭКСПЕРТНЫХ СИСТЕМ</a:t>
            </a:r>
          </a:p>
        </p:txBody>
      </p:sp>
      <p:sp>
        <p:nvSpPr>
          <p:cNvPr id="7176" name="Прямоугольник 1"/>
          <p:cNvSpPr>
            <a:spLocks noChangeArrowheads="1"/>
          </p:cNvSpPr>
          <p:nvPr/>
        </p:nvSpPr>
        <p:spPr bwMode="auto">
          <a:xfrm>
            <a:off x="377825" y="1124744"/>
            <a:ext cx="838835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a:r>
              <a:rPr lang="ru-RU" dirty="0">
                <a:latin typeface="Times New Roman" panose="02020603050405020304" pitchFamily="18" charset="0"/>
                <a:cs typeface="Times New Roman" panose="02020603050405020304" pitchFamily="18" charset="0"/>
              </a:rPr>
              <a:t>ЭС предназначены для так называемых неформализованных задач, т.е. ЭС не отвергают и не заменяют традиционного подхода к разработке программ, ориентированного на решение формализованных задач. </a:t>
            </a:r>
          </a:p>
          <a:p>
            <a:pPr algn="just"/>
            <a:r>
              <a:rPr lang="ru-RU" dirty="0">
                <a:latin typeface="Times New Roman" panose="02020603050405020304" pitchFamily="18" charset="0"/>
                <a:cs typeface="Times New Roman" panose="02020603050405020304" pitchFamily="18" charset="0"/>
              </a:rPr>
              <a:t>Неформализованные задачи обычно обладают следующими особенностями: </a:t>
            </a:r>
          </a:p>
          <a:p>
            <a:pPr indent="712788" algn="just">
              <a:buFont typeface="Wingdings" pitchFamily="2" charset="2"/>
              <a:buChar char="ü"/>
            </a:pPr>
            <a:r>
              <a:rPr lang="ru-RU" dirty="0">
                <a:latin typeface="Times New Roman" panose="02020603050405020304" pitchFamily="18" charset="0"/>
                <a:cs typeface="Times New Roman" panose="02020603050405020304" pitchFamily="18" charset="0"/>
              </a:rPr>
              <a:t>ошибочностью, неоднозначностью, неполнотой и противоречивостью исходных данных; </a:t>
            </a:r>
          </a:p>
          <a:p>
            <a:pPr indent="712788" algn="just">
              <a:buFont typeface="Wingdings" pitchFamily="2" charset="2"/>
              <a:buChar char="ü"/>
            </a:pPr>
            <a:r>
              <a:rPr lang="ru-RU" dirty="0">
                <a:latin typeface="Times New Roman" panose="02020603050405020304" pitchFamily="18" charset="0"/>
                <a:cs typeface="Times New Roman" panose="02020603050405020304" pitchFamily="18" charset="0"/>
              </a:rPr>
              <a:t>ошибочностью, неоднозначностью, неполнотой и противоречивостью знаний о проблемной области и решаемой задаче; </a:t>
            </a:r>
          </a:p>
          <a:p>
            <a:pPr indent="712788" algn="just">
              <a:buFont typeface="Wingdings" pitchFamily="2" charset="2"/>
              <a:buChar char="ü"/>
            </a:pPr>
            <a:r>
              <a:rPr lang="ru-RU" dirty="0">
                <a:latin typeface="Times New Roman" panose="02020603050405020304" pitchFamily="18" charset="0"/>
                <a:cs typeface="Times New Roman" panose="02020603050405020304" pitchFamily="18" charset="0"/>
              </a:rPr>
              <a:t>большой размерностью пространства решения, т.е. перебор при поиске решения весьма велик; </a:t>
            </a:r>
          </a:p>
          <a:p>
            <a:pPr indent="712788" algn="just">
              <a:buFont typeface="Wingdings" pitchFamily="2" charset="2"/>
              <a:buChar char="ü"/>
            </a:pPr>
            <a:r>
              <a:rPr lang="ru-RU" dirty="0">
                <a:latin typeface="Times New Roman" panose="02020603050405020304" pitchFamily="18" charset="0"/>
                <a:cs typeface="Times New Roman" panose="02020603050405020304" pitchFamily="18" charset="0"/>
              </a:rPr>
              <a:t>динамически изменяющимися данными и знаниями.</a:t>
            </a:r>
          </a:p>
          <a:p>
            <a:pPr indent="361950" algn="just"/>
            <a:r>
              <a:rPr lang="ru-RU" dirty="0">
                <a:latin typeface="Times New Roman" panose="02020603050405020304" pitchFamily="18" charset="0"/>
                <a:cs typeface="Times New Roman" panose="02020603050405020304" pitchFamily="18" charset="0"/>
              </a:rPr>
              <a:t>Экспертные системы и системы искусственного интеллекта отличаются от систем обработки данных тем, что в них в основном используются символьный (а не числовой) способ представления, символьный вывод и эвристический поиск решения (а не исполнение известного алгоритма). </a:t>
            </a:r>
          </a:p>
          <a:p>
            <a:pPr indent="361950" algn="just"/>
            <a:r>
              <a:rPr lang="ru-RU" dirty="0">
                <a:latin typeface="Times New Roman" panose="02020603050405020304" pitchFamily="18" charset="0"/>
                <a:cs typeface="Times New Roman" panose="02020603050405020304" pitchFamily="18" charset="0"/>
              </a:rPr>
              <a:t>Экспертные системы применяются для решения только трудных практических (не игрушечных) задач. </a:t>
            </a:r>
            <a:endParaRPr lang="ru-RU" altLang="ru-RU" dirty="0">
              <a:latin typeface="Times New Roman" panose="02020603050405020304" pitchFamily="18" charset="0"/>
              <a:cs typeface="Times New Roman" panose="02020603050405020304" pitchFamily="18" charset="0"/>
            </a:endParaRPr>
          </a:p>
        </p:txBody>
      </p:sp>
      <p:sp>
        <p:nvSpPr>
          <p:cNvPr id="9" name="Slide Number Placeholder 3">
            <a:extLst>
              <a:ext uri="{FF2B5EF4-FFF2-40B4-BE49-F238E27FC236}">
                <a16:creationId xmlns:a16="http://schemas.microsoft.com/office/drawing/2014/main" id="{4D725856-41E0-47B7-A60C-D27E932DCBC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23</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1"/>
          </p:nvPr>
        </p:nvSpPr>
        <p:spPr/>
        <p:txBody>
          <a:bodyPr/>
          <a:lstStyle/>
          <a:p>
            <a:pPr>
              <a:defRPr/>
            </a:pPr>
            <a:fld id="{EEDFECFE-C848-4C8F-873B-F27E880A829D}" type="slidenum">
              <a:rPr lang="ru-RU" altLang="ru-RU" smtClean="0">
                <a:latin typeface="Times New Roman" panose="02020603050405020304" pitchFamily="18" charset="0"/>
                <a:cs typeface="Times New Roman" panose="02020603050405020304" pitchFamily="18" charset="0"/>
              </a:rPr>
              <a:pPr>
                <a:defRPr/>
              </a:pPr>
              <a:t>24</a:t>
            </a:fld>
            <a:endParaRPr lang="ru-RU" altLang="ru-RU">
              <a:latin typeface="Times New Roman" panose="02020603050405020304" pitchFamily="18" charset="0"/>
              <a:cs typeface="Times New Roman" panose="02020603050405020304" pitchFamily="18" charset="0"/>
            </a:endParaRPr>
          </a:p>
        </p:txBody>
      </p:sp>
      <p:sp>
        <p:nvSpPr>
          <p:cNvPr id="8" name="TextBox 7"/>
          <p:cNvSpPr txBox="1"/>
          <p:nvPr/>
        </p:nvSpPr>
        <p:spPr>
          <a:xfrm>
            <a:off x="827584" y="1196752"/>
            <a:ext cx="7272808" cy="5078313"/>
          </a:xfrm>
          <a:prstGeom prst="rect">
            <a:avLst/>
          </a:prstGeom>
          <a:noFill/>
        </p:spPr>
        <p:txBody>
          <a:bodyPr wrap="square" rtlCol="0">
            <a:spAutoFit/>
          </a:bodyPr>
          <a:lstStyle/>
          <a:p>
            <a:pPr indent="446088" algn="just"/>
            <a:r>
              <a:rPr lang="ru-RU" dirty="0">
                <a:latin typeface="Times New Roman" panose="02020603050405020304" pitchFamily="18" charset="0"/>
                <a:cs typeface="Times New Roman" panose="02020603050405020304" pitchFamily="18" charset="0"/>
              </a:rPr>
              <a:t>По качеству и эффективности решения экспертные системы не  уступают решениям эксперта-человека.</a:t>
            </a:r>
          </a:p>
          <a:p>
            <a:pPr indent="446088" algn="just"/>
            <a:r>
              <a:rPr lang="ru-RU" dirty="0">
                <a:latin typeface="Times New Roman" panose="02020603050405020304" pitchFamily="18" charset="0"/>
                <a:cs typeface="Times New Roman" panose="02020603050405020304" pitchFamily="18" charset="0"/>
              </a:rPr>
              <a:t>Решения экспертных систем обладают </a:t>
            </a:r>
            <a:r>
              <a:rPr lang="ru-RU" b="1" i="1" dirty="0">
                <a:latin typeface="Times New Roman" panose="02020603050405020304" pitchFamily="18" charset="0"/>
                <a:cs typeface="Times New Roman" panose="02020603050405020304" pitchFamily="18" charset="0"/>
              </a:rPr>
              <a:t>"прозрачностью"</a:t>
            </a:r>
            <a:r>
              <a:rPr lang="ru-RU" i="1" dirty="0">
                <a:latin typeface="Times New Roman" panose="02020603050405020304" pitchFamily="18" charset="0"/>
                <a:cs typeface="Times New Roman" panose="02020603050405020304" pitchFamily="18" charset="0"/>
              </a:rPr>
              <a:t>, </a:t>
            </a:r>
            <a:r>
              <a:rPr lang="ru-RU" dirty="0">
                <a:latin typeface="Times New Roman" panose="02020603050405020304" pitchFamily="18" charset="0"/>
                <a:cs typeface="Times New Roman" panose="02020603050405020304" pitchFamily="18" charset="0"/>
              </a:rPr>
              <a:t>т.е. могут быть объяснены пользователю на качественном уровне.</a:t>
            </a:r>
          </a:p>
          <a:p>
            <a:pPr indent="446088" algn="just"/>
            <a:r>
              <a:rPr lang="ru-RU" dirty="0">
                <a:latin typeface="Times New Roman" panose="02020603050405020304" pitchFamily="18" charset="0"/>
                <a:cs typeface="Times New Roman" panose="02020603050405020304" pitchFamily="18" charset="0"/>
              </a:rPr>
              <a:t> Это качество экспертных систем обеспечивается их способностью рассуждать о своих знаниях и умозаключениях.</a:t>
            </a:r>
          </a:p>
          <a:p>
            <a:pPr indent="446088" algn="just"/>
            <a:r>
              <a:rPr lang="ru-RU" dirty="0">
                <a:latin typeface="Times New Roman" panose="02020603050405020304" pitchFamily="18" charset="0"/>
                <a:cs typeface="Times New Roman" panose="02020603050405020304" pitchFamily="18" charset="0"/>
              </a:rPr>
              <a:t> Экспертные системы способны пополнять свои знания в ходе взаимодействия с экспертом. </a:t>
            </a:r>
          </a:p>
          <a:p>
            <a:pPr indent="446088" algn="just"/>
            <a:r>
              <a:rPr lang="ru-RU" dirty="0">
                <a:latin typeface="Times New Roman" panose="02020603050405020304" pitchFamily="18" charset="0"/>
                <a:cs typeface="Times New Roman" panose="02020603050405020304" pitchFamily="18" charset="0"/>
              </a:rPr>
              <a:t>Необходимо отметить, что в настоящее время технология экспертных систем используется для решения различных типов задач (интерпретация, предсказание, диагностика, планирование, конструирование, контроль, отладка, инструктаж, управление ) в самых разнообразных проблемных областях, таких, как финансы, нефтяная и газовая промышленность, энергетика, транспорт, фармацевтическое производство, космос, металлургия, горное дело, химия, образование, целлюлозно-бумажная промышленность, телекоммуникации и связь и др. </a:t>
            </a:r>
            <a:endParaRPr lang="ru-RU" altLang="ru-RU" dirty="0">
              <a:latin typeface="Times New Roman" panose="02020603050405020304" pitchFamily="18" charset="0"/>
              <a:cs typeface="Times New Roman" panose="02020603050405020304" pitchFamily="18" charset="0"/>
            </a:endParaRPr>
          </a:p>
          <a:p>
            <a:endParaRPr lang="ru-RU" dirty="0">
              <a:latin typeface="Times New Roman" panose="02020603050405020304" pitchFamily="18" charset="0"/>
              <a:cs typeface="Times New Roman" panose="02020603050405020304" pitchFamily="18" charset="0"/>
            </a:endParaRPr>
          </a:p>
        </p:txBody>
      </p:sp>
      <p:sp>
        <p:nvSpPr>
          <p:cNvPr id="4" name="Rectangle 2">
            <a:extLst>
              <a:ext uri="{FF2B5EF4-FFF2-40B4-BE49-F238E27FC236}">
                <a16:creationId xmlns:a16="http://schemas.microsoft.com/office/drawing/2014/main" id="{97B07D14-2E81-48E3-81EE-56D182A9F6A8}"/>
              </a:ext>
            </a:extLst>
          </p:cNvPr>
          <p:cNvSpPr txBox="1">
            <a:spLocks noChangeArrowheads="1"/>
          </p:cNvSpPr>
          <p:nvPr/>
        </p:nvSpPr>
        <p:spPr>
          <a:xfrm>
            <a:off x="0" y="213047"/>
            <a:ext cx="6418932" cy="739775"/>
          </a:xfrm>
          <a:prstGeom prst="rect">
            <a:avLst/>
          </a:prstGeom>
        </p:spPr>
        <p:txBody>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altLang="ru-RU" sz="1600">
                <a:solidFill>
                  <a:schemeClr val="bg1"/>
                </a:solidFill>
                <a:latin typeface="Times New Roman" panose="02020603050405020304" pitchFamily="18" charset="0"/>
                <a:cs typeface="Times New Roman" panose="02020603050405020304" pitchFamily="18" charset="0"/>
              </a:rPr>
              <a:t>НАЗНАЧЕНИЕ ЭКСПЕРТНЫХ СИСТЕМ</a:t>
            </a:r>
            <a:endParaRPr lang="ru-RU" altLang="ru-RU"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89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6"/>
          <p:cNvSpPr txBox="1">
            <a:spLocks noChangeArrowheads="1"/>
          </p:cNvSpPr>
          <p:nvPr/>
        </p:nvSpPr>
        <p:spPr bwMode="auto">
          <a:xfrm>
            <a:off x="-324544" y="243115"/>
            <a:ext cx="84978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just"/>
            <a:r>
              <a:rPr lang="ru-RU" sz="1600" dirty="0">
                <a:solidFill>
                  <a:schemeClr val="bg1"/>
                </a:solidFill>
                <a:latin typeface="Times New Roman" panose="02020603050405020304" pitchFamily="18" charset="0"/>
                <a:cs typeface="Times New Roman" panose="02020603050405020304" pitchFamily="18" charset="0"/>
              </a:rPr>
              <a:t>СТРУКТУРА ЭКСПЕРТНЫХ СИСТЕМ </a:t>
            </a:r>
            <a:endParaRPr lang="ru-RU" altLang="ru-RU" sz="1600" dirty="0">
              <a:solidFill>
                <a:schemeClr val="bg1"/>
              </a:solidFill>
              <a:latin typeface="Times New Roman" panose="02020603050405020304" pitchFamily="18" charset="0"/>
              <a:cs typeface="Times New Roman" panose="02020603050405020304" pitchFamily="18" charset="0"/>
            </a:endParaRPr>
          </a:p>
        </p:txBody>
      </p:sp>
      <p:sp>
        <p:nvSpPr>
          <p:cNvPr id="8195" name="Rectangle 8"/>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8196" name="Rectangle 10"/>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8197" name="Rectangle 12"/>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8198" name="Rectangle 14"/>
          <p:cNvSpPr>
            <a:spLocks noChangeArrowheads="1"/>
          </p:cNvSpPr>
          <p:nvPr/>
        </p:nvSpPr>
        <p:spPr bwMode="auto">
          <a:xfrm>
            <a:off x="0" y="27442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8199" name="Номер слайда 12"/>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fld id="{E836D677-05C5-4F70-8CB8-18F95F708AA6}" type="slidenum">
              <a:rPr lang="ru-RU" altLang="ru-RU">
                <a:latin typeface="Times New Roman" panose="02020603050405020304" pitchFamily="18" charset="0"/>
                <a:cs typeface="Times New Roman" panose="02020603050405020304" pitchFamily="18" charset="0"/>
              </a:rPr>
              <a:pPr/>
              <a:t>25</a:t>
            </a:fld>
            <a:endParaRPr lang="ru-RU" altLang="ru-RU">
              <a:latin typeface="Times New Roman" panose="02020603050405020304" pitchFamily="18" charset="0"/>
              <a:cs typeface="Times New Roman" panose="02020603050405020304" pitchFamily="18" charset="0"/>
            </a:endParaRPr>
          </a:p>
        </p:txBody>
      </p:sp>
      <p:sp>
        <p:nvSpPr>
          <p:cNvPr id="8200" name="Прямоугольник 1"/>
          <p:cNvSpPr>
            <a:spLocks noChangeArrowheads="1"/>
          </p:cNvSpPr>
          <p:nvPr/>
        </p:nvSpPr>
        <p:spPr bwMode="auto">
          <a:xfrm>
            <a:off x="400089" y="1268760"/>
            <a:ext cx="8713788"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r>
              <a:rPr lang="ru-RU" sz="1600" dirty="0">
                <a:latin typeface="Times New Roman" panose="02020603050405020304" pitchFamily="18" charset="0"/>
                <a:cs typeface="Times New Roman" panose="02020603050405020304" pitchFamily="18" charset="0"/>
              </a:rPr>
              <a:t>Типичная статическая ЭС состоит из следующих основных компонентов (рис. 1.):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решателя (интерпретатора);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рабочей памяти (РП), называемой также базой данных (БД);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базы знаний (БЗ);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компонентов приобретения знаний;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объяснительного компонента; </a:t>
            </a:r>
          </a:p>
          <a:p>
            <a:pPr marL="285750" indent="-285750">
              <a:buFont typeface="Arial" panose="020B0604020202020204" pitchFamily="34" charset="0"/>
              <a:buChar char="•"/>
            </a:pPr>
            <a:r>
              <a:rPr lang="ru-RU" sz="1600" dirty="0">
                <a:latin typeface="Times New Roman" panose="02020603050405020304" pitchFamily="18" charset="0"/>
                <a:cs typeface="Times New Roman" panose="02020603050405020304" pitchFamily="18" charset="0"/>
              </a:rPr>
              <a:t> диалогового компонента. </a:t>
            </a:r>
          </a:p>
          <a:p>
            <a:pPr marL="285750" indent="-285750">
              <a:buFont typeface="Arial" panose="020B0604020202020204" pitchFamily="34" charset="0"/>
              <a:buChar char="•"/>
            </a:pPr>
            <a:endParaRPr lang="ru-RU" sz="1600" dirty="0">
              <a:latin typeface="Times New Roman" panose="02020603050405020304" pitchFamily="18" charset="0"/>
              <a:cs typeface="Times New Roman" panose="02020603050405020304" pitchFamily="18" charset="0"/>
            </a:endParaRPr>
          </a:p>
          <a:p>
            <a:r>
              <a:rPr lang="ru-RU" sz="1600" b="1" i="1" dirty="0">
                <a:latin typeface="Times New Roman" panose="02020603050405020304" pitchFamily="18" charset="0"/>
                <a:cs typeface="Times New Roman" panose="02020603050405020304" pitchFamily="18" charset="0"/>
              </a:rPr>
              <a:t>Решатель, </a:t>
            </a:r>
            <a:r>
              <a:rPr lang="ru-RU" sz="1600" dirty="0">
                <a:latin typeface="Times New Roman" panose="02020603050405020304" pitchFamily="18" charset="0"/>
                <a:cs typeface="Times New Roman" panose="02020603050405020304" pitchFamily="18" charset="0"/>
              </a:rPr>
              <a:t>используя исходные данные из рабочей памяти и знания из БЗ, формирует такую последовательность правил, которые, будучи примененными к исходным данным, приводят к решению задачи. </a:t>
            </a:r>
          </a:p>
          <a:p>
            <a:r>
              <a:rPr lang="ru-RU" sz="1600" b="1" i="1" dirty="0">
                <a:latin typeface="Times New Roman" panose="02020603050405020304" pitchFamily="18" charset="0"/>
                <a:cs typeface="Times New Roman" panose="02020603050405020304" pitchFamily="18" charset="0"/>
              </a:rPr>
              <a:t>База данных (рабочая память) </a:t>
            </a:r>
            <a:r>
              <a:rPr lang="ru-RU" sz="1600" dirty="0">
                <a:latin typeface="Times New Roman" panose="02020603050405020304" pitchFamily="18" charset="0"/>
                <a:cs typeface="Times New Roman" panose="02020603050405020304" pitchFamily="18" charset="0"/>
              </a:rPr>
              <a:t>предназначена для хранения исходных и промежуточных данных решаемой в текущий момент задачи. Этот термин совпадает по названию, но не по смыслу с термином, используемым в информационно-поисковых системах (ИПС) и системах управления базами данных (СУБД) для обозначения всех данных (в первую очередь долгосрочных), хранимых в системе. </a:t>
            </a:r>
          </a:p>
          <a:p>
            <a:r>
              <a:rPr lang="ru-RU" sz="1600" b="1" i="1" dirty="0">
                <a:latin typeface="Times New Roman" panose="02020603050405020304" pitchFamily="18" charset="0"/>
                <a:cs typeface="Times New Roman" panose="02020603050405020304" pitchFamily="18" charset="0"/>
              </a:rPr>
              <a:t>База знаний </a:t>
            </a:r>
            <a:r>
              <a:rPr lang="ru-RU" sz="1600" dirty="0">
                <a:latin typeface="Times New Roman" panose="02020603050405020304" pitchFamily="18" charset="0"/>
                <a:cs typeface="Times New Roman" panose="02020603050405020304" pitchFamily="18" charset="0"/>
              </a:rPr>
              <a:t>(БЗ) в ЭС предназначена для хранения долгосрочных данных, описывающих рассматриваемую область (а не текущих данных), и правил, описывающих целесообразные преобразования данных этой области.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quarter" idx="1"/>
          </p:nvPr>
        </p:nvSpPr>
        <p:spPr>
          <a:xfrm>
            <a:off x="508736" y="1340768"/>
            <a:ext cx="8147248" cy="3083396"/>
          </a:xfrm>
        </p:spPr>
        <p:txBody>
          <a:bodyPr/>
          <a:lstStyle/>
          <a:p>
            <a:pPr marL="0" indent="446088" algn="ctr">
              <a:buNone/>
            </a:pPr>
            <a:r>
              <a:rPr lang="ru-RU" sz="1800" b="1" i="1" dirty="0">
                <a:latin typeface="Times New Roman" panose="02020603050405020304" pitchFamily="18" charset="0"/>
                <a:cs typeface="Times New Roman" panose="02020603050405020304" pitchFamily="18" charset="0"/>
              </a:rPr>
              <a:t>Компонент </a:t>
            </a:r>
            <a:endParaRPr lang="en-US" sz="1800" b="1" i="1" dirty="0">
              <a:latin typeface="Times New Roman" panose="02020603050405020304" pitchFamily="18" charset="0"/>
              <a:cs typeface="Times New Roman" panose="02020603050405020304" pitchFamily="18" charset="0"/>
            </a:endParaRPr>
          </a:p>
          <a:p>
            <a:pPr marL="0" indent="446088" algn="ctr">
              <a:buNone/>
            </a:pPr>
            <a:r>
              <a:rPr lang="ru-RU" sz="1800" dirty="0">
                <a:latin typeface="Times New Roman" panose="02020603050405020304" pitchFamily="18" charset="0"/>
                <a:cs typeface="Times New Roman" panose="02020603050405020304" pitchFamily="18" charset="0"/>
              </a:rPr>
              <a:t>приобретения знаний автоматизирует процесс наполнения ЭС знаниями, осуществляемый пользователем-экспертом. </a:t>
            </a:r>
          </a:p>
          <a:p>
            <a:pPr marL="0" indent="446088" algn="ctr">
              <a:buNone/>
            </a:pPr>
            <a:endParaRPr lang="ru-RU" sz="1800" b="1" i="1" dirty="0">
              <a:latin typeface="Times New Roman" panose="02020603050405020304" pitchFamily="18" charset="0"/>
              <a:cs typeface="Times New Roman" panose="02020603050405020304" pitchFamily="18" charset="0"/>
            </a:endParaRPr>
          </a:p>
          <a:p>
            <a:pPr marL="0" indent="446088" algn="ctr">
              <a:buNone/>
            </a:pPr>
            <a:r>
              <a:rPr lang="ru-RU" sz="1800" b="1" i="1" dirty="0">
                <a:latin typeface="Times New Roman" panose="02020603050405020304" pitchFamily="18" charset="0"/>
                <a:cs typeface="Times New Roman" panose="02020603050405020304" pitchFamily="18" charset="0"/>
              </a:rPr>
              <a:t>Объяснительный компонент </a:t>
            </a:r>
            <a:endParaRPr lang="en-US" sz="1800" b="1" i="1" dirty="0">
              <a:latin typeface="Times New Roman" panose="02020603050405020304" pitchFamily="18" charset="0"/>
              <a:cs typeface="Times New Roman" panose="02020603050405020304" pitchFamily="18" charset="0"/>
            </a:endParaRPr>
          </a:p>
          <a:p>
            <a:pPr marL="0" indent="446088" algn="ctr">
              <a:buNone/>
            </a:pPr>
            <a:r>
              <a:rPr lang="ru-RU" sz="1800" dirty="0">
                <a:latin typeface="Times New Roman" panose="02020603050405020304" pitchFamily="18" charset="0"/>
                <a:cs typeface="Times New Roman" panose="02020603050405020304" pitchFamily="18" charset="0"/>
              </a:rPr>
              <a:t>объясняет, как система получила решение задачи (или почему она не получила решение) и какие знания она при этом использовала, что облегчает эксперту тестирование системы и повышает доверие пользователя к полученному результату. </a:t>
            </a:r>
          </a:p>
          <a:p>
            <a:pPr marL="0" indent="446088" algn="ctr">
              <a:buNone/>
            </a:pPr>
            <a:endParaRPr lang="ru-RU" sz="1800" b="1" i="1" dirty="0">
              <a:latin typeface="Times New Roman" panose="02020603050405020304" pitchFamily="18" charset="0"/>
              <a:cs typeface="Times New Roman" panose="02020603050405020304" pitchFamily="18" charset="0"/>
            </a:endParaRPr>
          </a:p>
          <a:p>
            <a:pPr marL="0" indent="446088" algn="ctr">
              <a:buNone/>
            </a:pPr>
            <a:r>
              <a:rPr lang="ru-RU" sz="1800" b="1" i="1" dirty="0">
                <a:latin typeface="Times New Roman" panose="02020603050405020304" pitchFamily="18" charset="0"/>
                <a:cs typeface="Times New Roman" panose="02020603050405020304" pitchFamily="18" charset="0"/>
              </a:rPr>
              <a:t>Диалоговый компонент </a:t>
            </a:r>
            <a:endParaRPr lang="en-US" sz="1800" b="1" i="1" dirty="0">
              <a:latin typeface="Times New Roman" panose="02020603050405020304" pitchFamily="18" charset="0"/>
              <a:cs typeface="Times New Roman" panose="02020603050405020304" pitchFamily="18" charset="0"/>
            </a:endParaRPr>
          </a:p>
          <a:p>
            <a:pPr marL="0" indent="446088" algn="ctr">
              <a:buNone/>
            </a:pPr>
            <a:r>
              <a:rPr lang="ru-RU" sz="1800" dirty="0">
                <a:latin typeface="Times New Roman" panose="02020603050405020304" pitchFamily="18" charset="0"/>
                <a:cs typeface="Times New Roman" panose="02020603050405020304" pitchFamily="18" charset="0"/>
              </a:rPr>
              <a:t>ориентирован на организацию дружественного общения с пользователем как в ходе решения задач, так и в процессе приобретения знаний и объяснения результатов работы. </a:t>
            </a:r>
          </a:p>
        </p:txBody>
      </p:sp>
      <p:sp>
        <p:nvSpPr>
          <p:cNvPr id="7" name="Номер слайда 6"/>
          <p:cNvSpPr>
            <a:spLocks noGrp="1"/>
          </p:cNvSpPr>
          <p:nvPr>
            <p:ph type="sldNum" sz="quarter" idx="11"/>
          </p:nvPr>
        </p:nvSpPr>
        <p:spPr/>
        <p:txBody>
          <a:bodyPr/>
          <a:lstStyle/>
          <a:p>
            <a:pPr>
              <a:defRPr/>
            </a:pPr>
            <a:fld id="{EEDFECFE-C848-4C8F-873B-F27E880A829D}" type="slidenum">
              <a:rPr lang="ru-RU" altLang="ru-RU" smtClean="0">
                <a:latin typeface="Times New Roman" panose="02020603050405020304" pitchFamily="18" charset="0"/>
                <a:cs typeface="Times New Roman" panose="02020603050405020304" pitchFamily="18" charset="0"/>
              </a:rPr>
              <a:pPr>
                <a:defRPr/>
              </a:pPr>
              <a:t>26</a:t>
            </a:fld>
            <a:endParaRPr lang="ru-RU" alt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9918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idx="4294967295"/>
          </p:nvPr>
        </p:nvSpPr>
        <p:spPr>
          <a:xfrm>
            <a:off x="0" y="76780"/>
            <a:ext cx="5940152" cy="571500"/>
          </a:xfrm>
        </p:spPr>
        <p:txBody>
          <a:bodyPr>
            <a:noAutofit/>
          </a:bodyPr>
          <a:lstStyle/>
          <a:p>
            <a:r>
              <a:rPr lang="ru-RU" sz="2000" dirty="0">
                <a:solidFill>
                  <a:schemeClr val="bg1"/>
                </a:solidFill>
                <a:latin typeface="Times New Roman" panose="02020603050405020304" pitchFamily="18" charset="0"/>
                <a:cs typeface="Times New Roman" pitchFamily="18" charset="0"/>
              </a:rPr>
              <a:t>ЭКСПЕРТНАЯ СИСТЕМА</a:t>
            </a:r>
          </a:p>
        </p:txBody>
      </p:sp>
      <p:pic>
        <p:nvPicPr>
          <p:cNvPr id="8" name="Picture 6"/>
          <p:cNvPicPr>
            <a:picLocks noChangeAspect="1" noChangeArrowheads="1"/>
          </p:cNvPicPr>
          <p:nvPr/>
        </p:nvPicPr>
        <p:blipFill>
          <a:blip r:embed="rId2" cstate="print"/>
          <a:srcRect/>
          <a:stretch>
            <a:fillRect/>
          </a:stretch>
        </p:blipFill>
        <p:spPr bwMode="auto">
          <a:xfrm>
            <a:off x="681377" y="3357563"/>
            <a:ext cx="7369200" cy="2214577"/>
          </a:xfrm>
          <a:prstGeom prst="rect">
            <a:avLst/>
          </a:prstGeom>
          <a:noFill/>
          <a:ln w="9525">
            <a:solidFill>
              <a:srgbClr val="0000FF"/>
            </a:solidFill>
            <a:miter lim="800000"/>
            <a:headEnd/>
            <a:tailEnd/>
          </a:ln>
        </p:spPr>
      </p:pic>
      <p:sp>
        <p:nvSpPr>
          <p:cNvPr id="9" name="Text Box 8"/>
          <p:cNvSpPr txBox="1">
            <a:spLocks noChangeArrowheads="1"/>
          </p:cNvSpPr>
          <p:nvPr/>
        </p:nvSpPr>
        <p:spPr bwMode="auto">
          <a:xfrm>
            <a:off x="879204" y="5555444"/>
            <a:ext cx="7451533" cy="923330"/>
          </a:xfrm>
          <a:prstGeom prst="rect">
            <a:avLst/>
          </a:prstGeom>
          <a:noFill/>
          <a:ln w="9525">
            <a:solidFill>
              <a:srgbClr val="990033"/>
            </a:solidFill>
            <a:miter lim="800000"/>
            <a:headEnd/>
            <a:tailEnd/>
          </a:ln>
          <a:effectLst/>
        </p:spPr>
        <p:txBody>
          <a:bodyPr wrap="square">
            <a:spAutoFit/>
          </a:bodyPr>
          <a:lstStyle/>
          <a:p>
            <a:pPr algn="ctr"/>
            <a:r>
              <a:rPr lang="ru-RU" b="0" dirty="0">
                <a:latin typeface="Times New Roman" panose="02020603050405020304" pitchFamily="18" charset="0"/>
                <a:cs typeface="Times New Roman" panose="02020603050405020304" pitchFamily="18" charset="0"/>
              </a:rPr>
              <a:t>Подсистема выводов и расчетов</a:t>
            </a:r>
            <a:r>
              <a:rPr lang="ru-RU" b="0" i="1" dirty="0">
                <a:latin typeface="Times New Roman" panose="02020603050405020304" pitchFamily="18" charset="0"/>
                <a:cs typeface="Times New Roman" panose="02020603050405020304" pitchFamily="18" charset="0"/>
              </a:rPr>
              <a:t> (Решатель)</a:t>
            </a:r>
            <a:r>
              <a:rPr lang="ru-RU" b="0" dirty="0">
                <a:latin typeface="Times New Roman" panose="02020603050405020304" pitchFamily="18" charset="0"/>
                <a:cs typeface="Times New Roman" panose="02020603050405020304" pitchFamily="18" charset="0"/>
              </a:rPr>
              <a:t>, используя исходные данные (факты) и знания из Б3, обеспечивает решение задач для конкретных ситуаций. </a:t>
            </a:r>
            <a:endParaRPr lang="ru-RU" dirty="0">
              <a:latin typeface="Times New Roman" panose="02020603050405020304" pitchFamily="18" charset="0"/>
              <a:cs typeface="Times New Roman" panose="02020603050405020304" pitchFamily="18" charset="0"/>
            </a:endParaRPr>
          </a:p>
        </p:txBody>
      </p:sp>
      <p:sp>
        <p:nvSpPr>
          <p:cNvPr id="10" name="Rectangle 12"/>
          <p:cNvSpPr>
            <a:spLocks noChangeArrowheads="1"/>
          </p:cNvSpPr>
          <p:nvPr/>
        </p:nvSpPr>
        <p:spPr bwMode="auto">
          <a:xfrm>
            <a:off x="549491" y="928670"/>
            <a:ext cx="8110961" cy="2357454"/>
          </a:xfrm>
          <a:prstGeom prst="rect">
            <a:avLst/>
          </a:prstGeom>
          <a:gradFill rotWithShape="0">
            <a:gsLst>
              <a:gs pos="0">
                <a:srgbClr val="FFFFFF"/>
              </a:gs>
              <a:gs pos="100000">
                <a:srgbClr val="FFCC99"/>
              </a:gs>
            </a:gsLst>
            <a:lin ang="2700000" scaled="1"/>
          </a:gradFill>
          <a:ln w="9525">
            <a:solidFill>
              <a:schemeClr val="accent6">
                <a:lumMod val="75000"/>
              </a:schemeClr>
            </a:solidFill>
            <a:miter lim="800000"/>
            <a:headEnd/>
            <a:tailEnd/>
          </a:ln>
        </p:spPr>
        <p:txBody>
          <a:bodyPr wrap="none" anchor="ctr"/>
          <a:lstStyle/>
          <a:p>
            <a:r>
              <a:rPr lang="ru-RU" sz="2000" b="0" dirty="0">
                <a:solidFill>
                  <a:srgbClr val="0070C0"/>
                </a:solidFill>
                <a:latin typeface="Times New Roman" panose="02020603050405020304" pitchFamily="18" charset="0"/>
                <a:cs typeface="Times New Roman" panose="02020603050405020304" pitchFamily="18" charset="0"/>
              </a:rPr>
              <a:t>Типичная экспертная система состоит из:</a:t>
            </a:r>
          </a:p>
          <a:p>
            <a:endParaRPr lang="ru-RU" sz="2000" b="0" dirty="0">
              <a:solidFill>
                <a:srgbClr val="0070C0"/>
              </a:solidFill>
              <a:latin typeface="Times New Roman" panose="02020603050405020304" pitchFamily="18" charset="0"/>
              <a:cs typeface="Times New Roman" panose="02020603050405020304" pitchFamily="18" charset="0"/>
            </a:endParaRPr>
          </a:p>
          <a:p>
            <a:pPr>
              <a:buFont typeface="Wingdings" pitchFamily="2" charset="2"/>
              <a:buChar char="ü"/>
            </a:pPr>
            <a:r>
              <a:rPr lang="ru-RU" sz="2000" b="0" dirty="0">
                <a:solidFill>
                  <a:srgbClr val="0070C0"/>
                </a:solidFill>
                <a:latin typeface="Times New Roman" panose="02020603050405020304" pitchFamily="18" charset="0"/>
                <a:cs typeface="Times New Roman" panose="02020603050405020304" pitchFamily="18" charset="0"/>
              </a:rPr>
              <a:t>БЗ (база знаний), </a:t>
            </a:r>
          </a:p>
          <a:p>
            <a:pPr>
              <a:buFont typeface="Wingdings" pitchFamily="2" charset="2"/>
              <a:buChar char="ü"/>
            </a:pPr>
            <a:r>
              <a:rPr lang="ru-RU" sz="2000" b="0" dirty="0">
                <a:solidFill>
                  <a:srgbClr val="0070C0"/>
                </a:solidFill>
                <a:latin typeface="Times New Roman" panose="02020603050405020304" pitchFamily="18" charset="0"/>
                <a:cs typeface="Times New Roman" panose="02020603050405020304" pitchFamily="18" charset="0"/>
              </a:rPr>
              <a:t>подсистемы приобретения знаний (редактор БЗ), </a:t>
            </a:r>
          </a:p>
          <a:p>
            <a:pPr>
              <a:buFont typeface="Wingdings" pitchFamily="2" charset="2"/>
              <a:buChar char="ü"/>
            </a:pPr>
            <a:r>
              <a:rPr lang="ru-RU" sz="2000" b="0" dirty="0">
                <a:solidFill>
                  <a:srgbClr val="0070C0"/>
                </a:solidFill>
                <a:latin typeface="Times New Roman" panose="02020603050405020304" pitchFamily="18" charset="0"/>
                <a:cs typeface="Times New Roman" panose="02020603050405020304" pitchFamily="18" charset="0"/>
              </a:rPr>
              <a:t>подсистема объяснений,</a:t>
            </a:r>
          </a:p>
          <a:p>
            <a:pPr>
              <a:buFont typeface="Wingdings" pitchFamily="2" charset="2"/>
              <a:buChar char="ü"/>
            </a:pPr>
            <a:r>
              <a:rPr lang="ru-RU" sz="2000" b="0" dirty="0">
                <a:solidFill>
                  <a:srgbClr val="0070C0"/>
                </a:solidFill>
                <a:latin typeface="Times New Roman" panose="02020603050405020304" pitchFamily="18" charset="0"/>
                <a:cs typeface="Times New Roman" panose="02020603050405020304" pitchFamily="18" charset="0"/>
              </a:rPr>
              <a:t>подсистема выводов и расчетов (решатель)</a:t>
            </a:r>
          </a:p>
          <a:p>
            <a:pPr>
              <a:buFont typeface="Wingdings" pitchFamily="2" charset="2"/>
              <a:buChar char="ü"/>
            </a:pPr>
            <a:r>
              <a:rPr lang="ru-RU" sz="2000" b="0" dirty="0">
                <a:solidFill>
                  <a:srgbClr val="0070C0"/>
                </a:solidFill>
                <a:latin typeface="Times New Roman" panose="02020603050405020304" pitchFamily="18" charset="0"/>
                <a:cs typeface="Times New Roman" panose="02020603050405020304" pitchFamily="18" charset="0"/>
              </a:rPr>
              <a:t>подсистема диалога с пользователем (интерфейс).</a:t>
            </a:r>
            <a:r>
              <a:rPr lang="ru-RU" sz="2000" dirty="0">
                <a:solidFill>
                  <a:srgbClr val="0070C0"/>
                </a:solidFill>
                <a:latin typeface="Times New Roman" panose="02020603050405020304" pitchFamily="18" charset="0"/>
                <a:cs typeface="Times New Roman" panose="02020603050405020304" pitchFamily="18" charset="0"/>
              </a:rPr>
              <a:t> </a:t>
            </a:r>
          </a:p>
        </p:txBody>
      </p:sp>
      <p:sp>
        <p:nvSpPr>
          <p:cNvPr id="7" name="Slide Number Placeholder 3">
            <a:extLst>
              <a:ext uri="{FF2B5EF4-FFF2-40B4-BE49-F238E27FC236}">
                <a16:creationId xmlns:a16="http://schemas.microsoft.com/office/drawing/2014/main" id="{94BAD007-0D9F-4DF6-8152-4FE4FD0E92FF}"/>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27</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dissolv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0" y="-99392"/>
            <a:ext cx="6319614" cy="1070000"/>
          </a:xfrm>
        </p:spPr>
        <p:txBody>
          <a:bodyPr/>
          <a:lstStyle/>
          <a:p>
            <a:pPr algn="just"/>
            <a:r>
              <a:rPr lang="ru-RU" sz="1800" dirty="0">
                <a:solidFill>
                  <a:schemeClr val="bg1"/>
                </a:solidFill>
                <a:latin typeface="Times New Roman" panose="02020603050405020304" pitchFamily="18" charset="0"/>
                <a:cs typeface="Times New Roman" panose="02020603050405020304" pitchFamily="18" charset="0"/>
              </a:rPr>
              <a:t>ЭТАПЫ РАЗРАБОТКИ ЭКСПЕРТНЫХ СИСТЕМ</a:t>
            </a:r>
          </a:p>
        </p:txBody>
      </p:sp>
      <p:sp>
        <p:nvSpPr>
          <p:cNvPr id="4" name="Объект 3"/>
          <p:cNvSpPr>
            <a:spLocks noGrp="1"/>
          </p:cNvSpPr>
          <p:nvPr>
            <p:ph idx="1"/>
          </p:nvPr>
        </p:nvSpPr>
        <p:spPr>
          <a:xfrm>
            <a:off x="628650" y="1412776"/>
            <a:ext cx="7886700" cy="4351338"/>
          </a:xfrm>
        </p:spPr>
        <p:txBody>
          <a:bodyPr/>
          <a:lstStyle/>
          <a:p>
            <a:pPr marL="0" indent="542925" algn="just">
              <a:buNone/>
            </a:pPr>
            <a:r>
              <a:rPr lang="ru-RU" sz="1800" dirty="0">
                <a:latin typeface="Times New Roman" panose="02020603050405020304" pitchFamily="18" charset="0"/>
                <a:cs typeface="Times New Roman" panose="02020603050405020304" pitchFamily="18" charset="0"/>
              </a:rPr>
              <a:t>В ходе работ по созданию ЭС сложилась определенная технология их разработки, включающая шесть следующих этапов (рис. 1.4): </a:t>
            </a:r>
          </a:p>
          <a:p>
            <a:pPr marL="0" indent="542925" algn="just">
              <a:buNone/>
            </a:pPr>
            <a:r>
              <a:rPr lang="ru-RU" sz="1800" dirty="0">
                <a:latin typeface="Times New Roman" panose="02020603050405020304" pitchFamily="18" charset="0"/>
                <a:cs typeface="Times New Roman" panose="02020603050405020304" pitchFamily="18" charset="0"/>
              </a:rPr>
              <a:t>идентификацию, </a:t>
            </a:r>
          </a:p>
          <a:p>
            <a:pPr marL="0" indent="542925" algn="just">
              <a:buNone/>
            </a:pPr>
            <a:r>
              <a:rPr lang="ru-RU" sz="1800" dirty="0">
                <a:latin typeface="Times New Roman" panose="02020603050405020304" pitchFamily="18" charset="0"/>
                <a:cs typeface="Times New Roman" panose="02020603050405020304" pitchFamily="18" charset="0"/>
              </a:rPr>
              <a:t>концептуализацию, </a:t>
            </a:r>
          </a:p>
          <a:p>
            <a:pPr marL="0" indent="542925" algn="just">
              <a:buNone/>
            </a:pPr>
            <a:r>
              <a:rPr lang="ru-RU" sz="1800" dirty="0">
                <a:latin typeface="Times New Roman" panose="02020603050405020304" pitchFamily="18" charset="0"/>
                <a:cs typeface="Times New Roman" panose="02020603050405020304" pitchFamily="18" charset="0"/>
              </a:rPr>
              <a:t>формализацию,</a:t>
            </a:r>
          </a:p>
          <a:p>
            <a:pPr marL="0" indent="542925" algn="just">
              <a:buNone/>
            </a:pPr>
            <a:r>
              <a:rPr lang="ru-RU" sz="1800" dirty="0">
                <a:latin typeface="Times New Roman" panose="02020603050405020304" pitchFamily="18" charset="0"/>
                <a:cs typeface="Times New Roman" panose="02020603050405020304" pitchFamily="18" charset="0"/>
              </a:rPr>
              <a:t>выполнение, </a:t>
            </a:r>
          </a:p>
          <a:p>
            <a:pPr marL="0" indent="542925" algn="just">
              <a:buNone/>
            </a:pPr>
            <a:r>
              <a:rPr lang="ru-RU" sz="1800" dirty="0">
                <a:latin typeface="Times New Roman" panose="02020603050405020304" pitchFamily="18" charset="0"/>
                <a:cs typeface="Times New Roman" panose="02020603050405020304" pitchFamily="18" charset="0"/>
              </a:rPr>
              <a:t>тестирование, </a:t>
            </a:r>
          </a:p>
          <a:p>
            <a:pPr marL="0" indent="542925" algn="just">
              <a:buNone/>
            </a:pPr>
            <a:r>
              <a:rPr lang="ru-RU" sz="1800" dirty="0">
                <a:latin typeface="Times New Roman" panose="02020603050405020304" pitchFamily="18" charset="0"/>
                <a:cs typeface="Times New Roman" panose="02020603050405020304" pitchFamily="18" charset="0"/>
              </a:rPr>
              <a:t>опытную эксплуатацию.</a:t>
            </a:r>
          </a:p>
          <a:p>
            <a:pPr marL="0" indent="542925" algn="just">
              <a:buNone/>
            </a:pPr>
            <a:r>
              <a:rPr lang="ru-RU" sz="1800" dirty="0">
                <a:latin typeface="Times New Roman" panose="02020603050405020304" pitchFamily="18" charset="0"/>
                <a:cs typeface="Times New Roman" panose="02020603050405020304" pitchFamily="18" charset="0"/>
              </a:rPr>
              <a:t>На этапе </a:t>
            </a:r>
            <a:r>
              <a:rPr lang="ru-RU" sz="1800" b="1" i="1" dirty="0">
                <a:latin typeface="Times New Roman" panose="02020603050405020304" pitchFamily="18" charset="0"/>
                <a:cs typeface="Times New Roman" panose="02020603050405020304" pitchFamily="18" charset="0"/>
              </a:rPr>
              <a:t>идентификации </a:t>
            </a:r>
            <a:r>
              <a:rPr lang="ru-RU" sz="1800" dirty="0">
                <a:latin typeface="Times New Roman" panose="02020603050405020304" pitchFamily="18" charset="0"/>
                <a:cs typeface="Times New Roman" panose="02020603050405020304" pitchFamily="18" charset="0"/>
              </a:rPr>
              <a:t>определяются задачи, которые подлежат решению, выявляются цели разработки, определяются эксперты и типы пользователей.</a:t>
            </a:r>
          </a:p>
        </p:txBody>
      </p:sp>
      <p:sp>
        <p:nvSpPr>
          <p:cNvPr id="2" name="Номер слайда 1"/>
          <p:cNvSpPr>
            <a:spLocks noGrp="1"/>
          </p:cNvSpPr>
          <p:nvPr>
            <p:ph type="sldNum" sz="quarter" idx="12"/>
          </p:nvPr>
        </p:nvSpPr>
        <p:spPr/>
        <p:txBody>
          <a:bodyPr/>
          <a:lstStyle/>
          <a:p>
            <a:pPr>
              <a:defRPr/>
            </a:pPr>
            <a:fld id="{79E95600-7820-4A86-B5B6-199757F98445}" type="slidenum">
              <a:rPr lang="ru-RU" altLang="ru-RU" smtClean="0">
                <a:latin typeface="Times New Roman" panose="02020603050405020304" pitchFamily="18" charset="0"/>
                <a:cs typeface="Times New Roman" panose="02020603050405020304" pitchFamily="18" charset="0"/>
              </a:rPr>
              <a:pPr>
                <a:defRPr/>
              </a:pPr>
              <a:t>28</a:t>
            </a:fld>
            <a:endParaRPr lang="ru-RU" alt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607310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457200" y="1340768"/>
            <a:ext cx="8229600" cy="5112568"/>
          </a:xfrm>
        </p:spPr>
        <p:txBody>
          <a:bodyPr/>
          <a:lstStyle/>
          <a:p>
            <a:pPr marL="0" indent="542925" algn="just"/>
            <a:r>
              <a:rPr lang="ru-RU" sz="1800" dirty="0">
                <a:latin typeface="Times New Roman" panose="02020603050405020304" pitchFamily="18" charset="0"/>
                <a:cs typeface="Times New Roman" panose="02020603050405020304" pitchFamily="18" charset="0"/>
              </a:rPr>
              <a:t>На этапе </a:t>
            </a:r>
            <a:r>
              <a:rPr lang="ru-RU" sz="1800" b="1" i="1" dirty="0">
                <a:latin typeface="Times New Roman" panose="02020603050405020304" pitchFamily="18" charset="0"/>
                <a:cs typeface="Times New Roman" panose="02020603050405020304" pitchFamily="18" charset="0"/>
              </a:rPr>
              <a:t>концептуализации </a:t>
            </a:r>
            <a:r>
              <a:rPr lang="ru-RU" sz="1800" dirty="0">
                <a:latin typeface="Times New Roman" panose="02020603050405020304" pitchFamily="18" charset="0"/>
                <a:cs typeface="Times New Roman" panose="02020603050405020304" pitchFamily="18" charset="0"/>
              </a:rPr>
              <a:t>проводится содержательный анализ проблемной области, выявляются используемые понятия и их взаимосвязи, определяются методы решения задач. </a:t>
            </a:r>
          </a:p>
          <a:p>
            <a:pPr marL="0" indent="542925" algn="just"/>
            <a:r>
              <a:rPr lang="ru-RU" sz="1800" dirty="0">
                <a:latin typeface="Times New Roman" panose="02020603050405020304" pitchFamily="18" charset="0"/>
                <a:cs typeface="Times New Roman" panose="02020603050405020304" pitchFamily="18" charset="0"/>
              </a:rPr>
              <a:t>На этапе </a:t>
            </a:r>
            <a:r>
              <a:rPr lang="ru-RU" sz="1800" b="1" i="1" dirty="0">
                <a:latin typeface="Times New Roman" panose="02020603050405020304" pitchFamily="18" charset="0"/>
                <a:cs typeface="Times New Roman" panose="02020603050405020304" pitchFamily="18" charset="0"/>
              </a:rPr>
              <a:t>формализации</a:t>
            </a:r>
            <a:r>
              <a:rPr lang="ru-RU" sz="1800" i="1"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выбираются ИС и определяются способы представления всех видов знаний, формализуются основные понятия, определяются способы интерпретации знаний, моделируется работа системы, оценивается адекватность целям системы зафиксированных понятий, методов решений, средств представления и манипулирования знаниями.</a:t>
            </a:r>
          </a:p>
          <a:p>
            <a:pPr marL="0" indent="542925" algn="just"/>
            <a:r>
              <a:rPr lang="ru-RU" sz="1800" dirty="0">
                <a:latin typeface="Times New Roman" panose="02020603050405020304" pitchFamily="18" charset="0"/>
                <a:cs typeface="Times New Roman" panose="02020603050405020304" pitchFamily="18" charset="0"/>
              </a:rPr>
              <a:t>На этапе </a:t>
            </a:r>
            <a:r>
              <a:rPr lang="ru-RU" sz="1800" b="1" i="1" dirty="0">
                <a:latin typeface="Times New Roman" panose="02020603050405020304" pitchFamily="18" charset="0"/>
                <a:cs typeface="Times New Roman" panose="02020603050405020304" pitchFamily="18" charset="0"/>
              </a:rPr>
              <a:t>выполнения</a:t>
            </a:r>
            <a:r>
              <a:rPr lang="ru-RU" sz="1800" i="1"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осуществляется наполнение экспертом базы знаний. В связи с тем, что основой ЭС являются знания, данный этап является наиболее важным и наиболее трудоемким этапом разработки ЭС. </a:t>
            </a:r>
          </a:p>
          <a:p>
            <a:pPr marL="0" indent="542925" algn="just">
              <a:buNone/>
            </a:pPr>
            <a:r>
              <a:rPr lang="ru-RU" sz="1800" dirty="0">
                <a:latin typeface="Times New Roman" panose="02020603050405020304" pitchFamily="18" charset="0"/>
                <a:cs typeface="Times New Roman" panose="02020603050405020304" pitchFamily="18" charset="0"/>
              </a:rPr>
              <a:t>Процесс приобретения знаний разделяют на извлечение знаний из эксперта, организацию знаний, обеспечивающую эффективную работу системы, и представление знаний в виде, понятном ЭС. Процесс приобретения знаний осуществляется инженером по знаниям на основе анализа деятельности эксперта по решению реальных задач.</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29</a:t>
            </a:fld>
            <a:endParaRPr lang="ru-RU" altLang="ru-RU">
              <a:latin typeface="Times New Roman" panose="02020603050405020304" pitchFamily="18" charset="0"/>
              <a:cs typeface="Times New Roman" panose="02020603050405020304" pitchFamily="18" charset="0"/>
            </a:endParaRPr>
          </a:p>
        </p:txBody>
      </p:sp>
      <p:sp>
        <p:nvSpPr>
          <p:cNvPr id="5" name="Заголовок 2">
            <a:extLst>
              <a:ext uri="{FF2B5EF4-FFF2-40B4-BE49-F238E27FC236}">
                <a16:creationId xmlns:a16="http://schemas.microsoft.com/office/drawing/2014/main" id="{5C82940E-5711-465A-B4D4-3B0D399CDF17}"/>
              </a:ext>
            </a:extLst>
          </p:cNvPr>
          <p:cNvSpPr>
            <a:spLocks noGrp="1"/>
          </p:cNvSpPr>
          <p:nvPr>
            <p:ph type="title"/>
          </p:nvPr>
        </p:nvSpPr>
        <p:spPr>
          <a:xfrm>
            <a:off x="0" y="-99392"/>
            <a:ext cx="6319614" cy="1070000"/>
          </a:xfrm>
        </p:spPr>
        <p:txBody>
          <a:bodyPr/>
          <a:lstStyle/>
          <a:p>
            <a:pPr algn="just"/>
            <a:r>
              <a:rPr lang="ru-RU" sz="1800" dirty="0">
                <a:solidFill>
                  <a:schemeClr val="bg1"/>
                </a:solidFill>
                <a:latin typeface="Times New Roman" panose="02020603050405020304" pitchFamily="18" charset="0"/>
                <a:cs typeface="Times New Roman" panose="02020603050405020304" pitchFamily="18" charset="0"/>
              </a:rPr>
              <a:t>ЭТАПЫ РАЗРАБОТКИ ЭКСПЕРТНЫХ СИСТЕМ</a:t>
            </a:r>
          </a:p>
        </p:txBody>
      </p:sp>
    </p:spTree>
    <p:extLst>
      <p:ext uri="{BB962C8B-B14F-4D97-AF65-F5344CB8AC3E}">
        <p14:creationId xmlns:p14="http://schemas.microsoft.com/office/powerpoint/2010/main" val="11198962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ъект 1"/>
          <p:cNvSpPr>
            <a:spLocks noGrp="1"/>
          </p:cNvSpPr>
          <p:nvPr>
            <p:ph idx="1"/>
          </p:nvPr>
        </p:nvSpPr>
        <p:spPr>
          <a:xfrm>
            <a:off x="2267744" y="1484784"/>
            <a:ext cx="6552728" cy="4525963"/>
          </a:xfrm>
        </p:spPr>
        <p:txBody>
          <a:bodyPr>
            <a:normAutofit/>
          </a:bodyPr>
          <a:lstStyle/>
          <a:p>
            <a:pPr marL="0" indent="0" algn="ctr">
              <a:buNone/>
            </a:pPr>
            <a:r>
              <a:rPr lang="ru-RU" sz="4800" dirty="0">
                <a:latin typeface="Times New Roman" panose="02020603050405020304" pitchFamily="18" charset="0"/>
                <a:cs typeface="Times New Roman" panose="02020603050405020304" pitchFamily="18" charset="0"/>
              </a:rPr>
              <a:t>ПОНЯТИЕ ИСКУССТВЕННОГО ИНТЕЛЛЕКТА</a:t>
            </a:r>
            <a:endParaRPr lang="be-BY" sz="4000" dirty="0">
              <a:latin typeface="Times New Roman" panose="02020603050405020304" pitchFamily="18" charset="0"/>
              <a:cs typeface="Times New Roman" panose="02020603050405020304" pitchFamily="18" charset="0"/>
            </a:endParaRPr>
          </a:p>
        </p:txBody>
      </p:sp>
      <p:sp>
        <p:nvSpPr>
          <p:cNvPr id="5" name="Номер слайда 4"/>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3</a:t>
            </a:fld>
            <a:endParaRPr lang="be-BY">
              <a:latin typeface="Times New Roman" panose="02020603050405020304" pitchFamily="18" charset="0"/>
              <a:cs typeface="Times New Roman" panose="02020603050405020304" pitchFamily="18" charset="0"/>
            </a:endParaRPr>
          </a:p>
        </p:txBody>
      </p:sp>
      <p:pic>
        <p:nvPicPr>
          <p:cNvPr id="13314" name="Picture 2" descr="http://www.bitcom32.ru/attachments/robo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1772816"/>
            <a:ext cx="6108171" cy="4581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675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71600" y="980728"/>
            <a:ext cx="7340099" cy="4958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pPr>
                <a:defRPr/>
              </a:pPr>
              <a:t>30</a:t>
            </a:fld>
            <a:endParaRPr lang="ru-RU" altLang="ru-RU"/>
          </a:p>
        </p:txBody>
      </p:sp>
    </p:spTree>
    <p:extLst>
      <p:ext uri="{BB962C8B-B14F-4D97-AF65-F5344CB8AC3E}">
        <p14:creationId xmlns:p14="http://schemas.microsoft.com/office/powerpoint/2010/main" val="262772842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12576" y="116632"/>
            <a:ext cx="7886700" cy="637952"/>
          </a:xfrm>
        </p:spPr>
        <p:txBody>
          <a:bodyPr/>
          <a:lstStyle/>
          <a:p>
            <a:pPr algn="ctr"/>
            <a:r>
              <a:rPr lang="ru-RU" sz="1800" dirty="0">
                <a:solidFill>
                  <a:schemeClr val="bg1"/>
                </a:solidFill>
                <a:latin typeface="Times New Roman" panose="02020603050405020304" pitchFamily="18" charset="0"/>
                <a:cs typeface="Times New Roman" panose="02020603050405020304" pitchFamily="18" charset="0"/>
              </a:rPr>
              <a:t>ПРЕДСТАВЛЕНИЕ ЗНАНИЙ В ЭКСПЕРТНЫХ СИСТЕМАХ</a:t>
            </a:r>
          </a:p>
        </p:txBody>
      </p:sp>
      <p:sp>
        <p:nvSpPr>
          <p:cNvPr id="3" name="Объект 2"/>
          <p:cNvSpPr>
            <a:spLocks noGrp="1"/>
          </p:cNvSpPr>
          <p:nvPr>
            <p:ph idx="1"/>
          </p:nvPr>
        </p:nvSpPr>
        <p:spPr>
          <a:xfrm>
            <a:off x="628650" y="1472012"/>
            <a:ext cx="7886700" cy="4351338"/>
          </a:xfrm>
        </p:spPr>
        <p:txBody>
          <a:bodyPr/>
          <a:lstStyle/>
          <a:p>
            <a:pPr marL="0" indent="0" algn="just">
              <a:buNone/>
            </a:pPr>
            <a:r>
              <a:rPr lang="ru-RU" sz="1800" dirty="0">
                <a:latin typeface="Times New Roman" panose="02020603050405020304" pitchFamily="18" charset="0"/>
                <a:cs typeface="Times New Roman" panose="02020603050405020304" pitchFamily="18" charset="0"/>
              </a:rPr>
              <a:t>В круг вопросов, решаемых при представлении знаний, будем включать следующие: </a:t>
            </a:r>
          </a:p>
          <a:p>
            <a:r>
              <a:rPr lang="ru-RU" sz="1800" dirty="0">
                <a:latin typeface="Times New Roman" panose="02020603050405020304" pitchFamily="18" charset="0"/>
                <a:cs typeface="Times New Roman" panose="02020603050405020304" pitchFamily="18" charset="0"/>
              </a:rPr>
              <a:t>определение состава представляемых знаний; </a:t>
            </a:r>
          </a:p>
          <a:p>
            <a:r>
              <a:rPr lang="ru-RU" sz="1800" dirty="0">
                <a:latin typeface="Times New Roman" panose="02020603050405020304" pitchFamily="18" charset="0"/>
                <a:cs typeface="Times New Roman" panose="02020603050405020304" pitchFamily="18" charset="0"/>
              </a:rPr>
              <a:t>организацию знаний; </a:t>
            </a:r>
          </a:p>
          <a:p>
            <a:r>
              <a:rPr lang="ru-RU" sz="1800" dirty="0">
                <a:latin typeface="Times New Roman" panose="02020603050405020304" pitchFamily="18" charset="0"/>
                <a:cs typeface="Times New Roman" panose="02020603050405020304" pitchFamily="18" charset="0"/>
              </a:rPr>
              <a:t>представление знаний, т.е. определение модели представления. </a:t>
            </a:r>
          </a:p>
          <a:p>
            <a:pPr marL="0" indent="0">
              <a:buNone/>
            </a:pPr>
            <a:endParaRPr lang="ru-RU" sz="1800" dirty="0">
              <a:latin typeface="Times New Roman" panose="02020603050405020304" pitchFamily="18" charset="0"/>
              <a:cs typeface="Times New Roman" panose="02020603050405020304" pitchFamily="18" charset="0"/>
            </a:endParaRPr>
          </a:p>
          <a:p>
            <a:pPr marL="0" indent="0" algn="just">
              <a:buNone/>
            </a:pPr>
            <a:r>
              <a:rPr lang="ru-RU" sz="1800" dirty="0">
                <a:latin typeface="Times New Roman" panose="02020603050405020304" pitchFamily="18" charset="0"/>
                <a:cs typeface="Times New Roman" panose="02020603050405020304" pitchFamily="18" charset="0"/>
              </a:rPr>
              <a:t>Состав знаний ЭС определяется следующими факторами: </a:t>
            </a:r>
          </a:p>
          <a:p>
            <a:pPr algn="just"/>
            <a:r>
              <a:rPr lang="ru-RU" sz="1800" dirty="0">
                <a:latin typeface="Times New Roman" panose="02020603050405020304" pitchFamily="18" charset="0"/>
                <a:cs typeface="Times New Roman" panose="02020603050405020304" pitchFamily="18" charset="0"/>
              </a:rPr>
              <a:t>проблемной средой; </a:t>
            </a:r>
          </a:p>
          <a:p>
            <a:pPr algn="just"/>
            <a:r>
              <a:rPr lang="ru-RU" sz="1800" dirty="0">
                <a:latin typeface="Times New Roman" panose="02020603050405020304" pitchFamily="18" charset="0"/>
                <a:cs typeface="Times New Roman" panose="02020603050405020304" pitchFamily="18" charset="0"/>
              </a:rPr>
              <a:t>архитектурой экспертной системы; </a:t>
            </a:r>
          </a:p>
          <a:p>
            <a:pPr algn="just"/>
            <a:r>
              <a:rPr lang="ru-RU" sz="1800" dirty="0">
                <a:latin typeface="Times New Roman" panose="02020603050405020304" pitchFamily="18" charset="0"/>
                <a:cs typeface="Times New Roman" panose="02020603050405020304" pitchFamily="18" charset="0"/>
              </a:rPr>
              <a:t>потребностями и целями пользователей; </a:t>
            </a:r>
          </a:p>
          <a:p>
            <a:pPr algn="just"/>
            <a:r>
              <a:rPr lang="ru-RU" sz="1800" dirty="0">
                <a:latin typeface="Times New Roman" panose="02020603050405020304" pitchFamily="18" charset="0"/>
                <a:cs typeface="Times New Roman" panose="02020603050405020304" pitchFamily="18" charset="0"/>
              </a:rPr>
              <a:t>языком общения.</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31</a:t>
            </a:fld>
            <a:endParaRPr lang="ru-RU" altLang="ru-RU">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5467776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3701" y="29966"/>
            <a:ext cx="4591422" cy="1070000"/>
          </a:xfrm>
        </p:spPr>
        <p:txBody>
          <a:bodyPr/>
          <a:lstStyle/>
          <a:p>
            <a:pPr algn="just"/>
            <a:r>
              <a:rPr lang="ru-RU" sz="1800" dirty="0">
                <a:solidFill>
                  <a:schemeClr val="bg1"/>
                </a:solidFill>
                <a:latin typeface="Times New Roman" panose="02020603050405020304" pitchFamily="18" charset="0"/>
                <a:cs typeface="Times New Roman" panose="02020603050405020304" pitchFamily="18" charset="0"/>
              </a:rPr>
              <a:t>МОДЕЛИ ПРЕДСТАВЛЕНИЯ ЗНАНИЙ</a:t>
            </a:r>
          </a:p>
        </p:txBody>
      </p:sp>
      <p:sp>
        <p:nvSpPr>
          <p:cNvPr id="3" name="Содержимое 2"/>
          <p:cNvSpPr>
            <a:spLocks noGrp="1"/>
          </p:cNvSpPr>
          <p:nvPr>
            <p:ph idx="1"/>
          </p:nvPr>
        </p:nvSpPr>
        <p:spPr>
          <a:xfrm>
            <a:off x="318356" y="1628800"/>
            <a:ext cx="8507288" cy="3886200"/>
          </a:xfrm>
        </p:spPr>
        <p:txBody>
          <a:bodyPr/>
          <a:lstStyle/>
          <a:p>
            <a:pPr algn="ctr">
              <a:buNone/>
            </a:pPr>
            <a:r>
              <a:rPr lang="ru-RU" sz="2800" dirty="0">
                <a:latin typeface="Times New Roman" panose="02020603050405020304" pitchFamily="18" charset="0"/>
                <a:cs typeface="Times New Roman" panose="02020603050405020304" pitchFamily="18" charset="0"/>
              </a:rPr>
              <a:t>Основные </a:t>
            </a:r>
            <a:r>
              <a:rPr lang="ru-RU" sz="2800" i="1" dirty="0">
                <a:latin typeface="Times New Roman" panose="02020603050405020304" pitchFamily="18" charset="0"/>
                <a:cs typeface="Times New Roman" panose="02020603050405020304" pitchFamily="18" charset="0"/>
              </a:rPr>
              <a:t>модели представления знаний</a:t>
            </a:r>
            <a:r>
              <a:rPr lang="ru-RU" sz="2800" dirty="0">
                <a:latin typeface="Times New Roman" panose="02020603050405020304" pitchFamily="18" charset="0"/>
                <a:cs typeface="Times New Roman" panose="02020603050405020304" pitchFamily="18" charset="0"/>
              </a:rPr>
              <a:t> (</a:t>
            </a:r>
            <a:r>
              <a:rPr lang="ru-RU" sz="2800" i="1" dirty="0">
                <a:latin typeface="Times New Roman" panose="02020603050405020304" pitchFamily="18" charset="0"/>
                <a:cs typeface="Times New Roman" panose="02020603050405020304" pitchFamily="18" charset="0"/>
              </a:rPr>
              <a:t>МПЗ</a:t>
            </a:r>
            <a:r>
              <a:rPr lang="ru-RU" sz="2800" dirty="0">
                <a:latin typeface="Times New Roman" panose="02020603050405020304" pitchFamily="18" charset="0"/>
                <a:cs typeface="Times New Roman" panose="02020603050405020304" pitchFamily="18" charset="0"/>
              </a:rPr>
              <a:t>): </a:t>
            </a:r>
          </a:p>
          <a:p>
            <a:pPr algn="ctr"/>
            <a:r>
              <a:rPr lang="ru-RU" sz="2400" dirty="0">
                <a:latin typeface="Times New Roman" panose="02020603050405020304" pitchFamily="18" charset="0"/>
                <a:cs typeface="Times New Roman" panose="02020603050405020304" pitchFamily="18" charset="0"/>
              </a:rPr>
              <a:t>продукционные модели;</a:t>
            </a:r>
          </a:p>
          <a:p>
            <a:pPr algn="ctr"/>
            <a:r>
              <a:rPr lang="ru-RU" sz="2400" dirty="0">
                <a:latin typeface="Times New Roman" panose="02020603050405020304" pitchFamily="18" charset="0"/>
                <a:cs typeface="Times New Roman" panose="02020603050405020304" pitchFamily="18" charset="0"/>
              </a:rPr>
              <a:t> семантические сети;</a:t>
            </a:r>
          </a:p>
          <a:p>
            <a:pPr algn="ctr"/>
            <a:r>
              <a:rPr lang="ru-RU" sz="2400" dirty="0">
                <a:latin typeface="Times New Roman" panose="02020603050405020304" pitchFamily="18" charset="0"/>
                <a:cs typeface="Times New Roman" panose="02020603050405020304" pitchFamily="18" charset="0"/>
              </a:rPr>
              <a:t> фреймы;</a:t>
            </a:r>
          </a:p>
          <a:p>
            <a:pPr algn="ctr"/>
            <a:r>
              <a:rPr lang="ru-RU" sz="2400" dirty="0">
                <a:latin typeface="Times New Roman" panose="02020603050405020304" pitchFamily="18" charset="0"/>
                <a:cs typeface="Times New Roman" panose="02020603050405020304" pitchFamily="18" charset="0"/>
              </a:rPr>
              <a:t> формальные логические модели;</a:t>
            </a:r>
          </a:p>
          <a:p>
            <a:pPr algn="ctr"/>
            <a:r>
              <a:rPr lang="ru-RU" sz="2400" dirty="0">
                <a:latin typeface="Times New Roman" panose="02020603050405020304" pitchFamily="18" charset="0"/>
                <a:cs typeface="Times New Roman" panose="02020603050405020304" pitchFamily="18" charset="0"/>
              </a:rPr>
              <a:t> МПЗ на основе нечетких и лингвистических переменных.</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32</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4625" y="112986"/>
            <a:ext cx="7886700" cy="648072"/>
          </a:xfrm>
        </p:spPr>
        <p:txBody>
          <a:bodyPr/>
          <a:lstStyle/>
          <a:p>
            <a:pPr algn="just"/>
            <a:r>
              <a:rPr lang="ru-RU" sz="1800" dirty="0">
                <a:solidFill>
                  <a:schemeClr val="bg1"/>
                </a:solidFill>
                <a:latin typeface="Times New Roman" panose="02020603050405020304" pitchFamily="18" charset="0"/>
                <a:cs typeface="Times New Roman" panose="02020603050405020304" pitchFamily="18" charset="0"/>
              </a:rPr>
              <a:t>ЛОГИЧЕСКАЯ МОДЕЛЬ ПРЕДСТАВЛЕНИЯ ЗНАНИЙ</a:t>
            </a:r>
          </a:p>
        </p:txBody>
      </p:sp>
      <p:sp>
        <p:nvSpPr>
          <p:cNvPr id="3" name="Содержимое 2"/>
          <p:cNvSpPr>
            <a:spLocks noGrp="1"/>
          </p:cNvSpPr>
          <p:nvPr>
            <p:ph idx="1"/>
          </p:nvPr>
        </p:nvSpPr>
        <p:spPr>
          <a:xfrm>
            <a:off x="179512" y="1628800"/>
            <a:ext cx="8568952" cy="3886200"/>
          </a:xfrm>
        </p:spPr>
        <p:txBody>
          <a:bodyPr/>
          <a:lstStyle/>
          <a:p>
            <a:pPr algn="ctr"/>
            <a:r>
              <a:rPr lang="ru-RU" sz="2000" dirty="0">
                <a:latin typeface="Times New Roman" panose="02020603050405020304" pitchFamily="18" charset="0"/>
                <a:cs typeface="Times New Roman" panose="02020603050405020304" pitchFamily="18" charset="0"/>
              </a:rPr>
              <a:t>Основная идея подхода при построении логических моделей представления знаний — вся информация, необходимая для решения прикладных задач, рассматривается как совокупность фактов и утверждений, которые представляются как формулы в некоторой логике.</a:t>
            </a:r>
          </a:p>
          <a:p>
            <a:pPr algn="ctr"/>
            <a:r>
              <a:rPr lang="ru-RU" sz="2000" dirty="0">
                <a:latin typeface="Times New Roman" panose="02020603050405020304" pitchFamily="18" charset="0"/>
                <a:cs typeface="Times New Roman" panose="02020603050405020304" pitchFamily="18" charset="0"/>
              </a:rPr>
              <a:t> Знания отображаются совокупностью таких формул, а получение новых знаний сводится к реализации процедур логического вывода. </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33</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43874"/>
            <a:ext cx="7886700" cy="709960"/>
          </a:xfrm>
        </p:spPr>
        <p:txBody>
          <a:bodyPr/>
          <a:lstStyle/>
          <a:p>
            <a:r>
              <a:rPr lang="ru-RU" sz="2000" dirty="0">
                <a:solidFill>
                  <a:schemeClr val="bg1"/>
                </a:solidFill>
                <a:latin typeface="Times New Roman" panose="02020603050405020304" pitchFamily="18" charset="0"/>
                <a:cs typeface="Times New Roman" panose="02020603050405020304" pitchFamily="18" charset="0"/>
              </a:rPr>
              <a:t>ПРИМЕР ЛОГИЧЕСКОЙ МОДЕЛИ</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34</a:t>
            </a:fld>
            <a:endParaRPr lang="ru-RU" altLang="ru-RU">
              <a:latin typeface="Times New Roman" panose="02020603050405020304" pitchFamily="18" charset="0"/>
              <a:cs typeface="Times New Roman" panose="02020603050405020304" pitchFamily="18" charset="0"/>
            </a:endParaRPr>
          </a:p>
        </p:txBody>
      </p:sp>
      <p:pic>
        <p:nvPicPr>
          <p:cNvPr id="67586" name="Picture 2" descr="http://ic3.static.km.ru/img/75262~009.gif"/>
          <p:cNvPicPr>
            <a:picLocks noChangeAspect="1" noChangeArrowheads="1"/>
          </p:cNvPicPr>
          <p:nvPr/>
        </p:nvPicPr>
        <p:blipFill>
          <a:blip r:embed="rId2" cstate="print"/>
          <a:srcRect/>
          <a:stretch>
            <a:fillRect/>
          </a:stretch>
        </p:blipFill>
        <p:spPr bwMode="auto">
          <a:xfrm>
            <a:off x="1043608" y="1196752"/>
            <a:ext cx="6840760" cy="4758338"/>
          </a:xfrm>
          <a:prstGeom prst="rect">
            <a:avLst/>
          </a:prstGeom>
          <a:noFill/>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4624" y="116632"/>
            <a:ext cx="4783583" cy="776188"/>
          </a:xfrm>
        </p:spPr>
        <p:txBody>
          <a:bodyPr/>
          <a:lstStyle/>
          <a:p>
            <a:r>
              <a:rPr lang="ru-RU" sz="1800" dirty="0">
                <a:solidFill>
                  <a:schemeClr val="bg1"/>
                </a:solidFill>
                <a:latin typeface="Times New Roman" panose="02020603050405020304" pitchFamily="18" charset="0"/>
                <a:cs typeface="Times New Roman" panose="02020603050405020304" pitchFamily="18" charset="0"/>
              </a:rPr>
              <a:t>ПРОДУКЦИОННЫЕ МОДЕЛИ</a:t>
            </a:r>
          </a:p>
        </p:txBody>
      </p:sp>
      <p:sp>
        <p:nvSpPr>
          <p:cNvPr id="3" name="Содержимое 2"/>
          <p:cNvSpPr>
            <a:spLocks noGrp="1"/>
          </p:cNvSpPr>
          <p:nvPr>
            <p:ph idx="1"/>
          </p:nvPr>
        </p:nvSpPr>
        <p:spPr>
          <a:xfrm>
            <a:off x="628650" y="1253331"/>
            <a:ext cx="7886700" cy="4351338"/>
          </a:xfrm>
        </p:spPr>
        <p:txBody>
          <a:bodyPr/>
          <a:lstStyle/>
          <a:p>
            <a:pPr algn="ctr"/>
            <a:r>
              <a:rPr lang="ru-RU" sz="2400" i="1" dirty="0">
                <a:latin typeface="Times New Roman" panose="02020603050405020304" pitchFamily="18" charset="0"/>
                <a:cs typeface="Times New Roman" panose="02020603050405020304" pitchFamily="18" charset="0"/>
              </a:rPr>
              <a:t>Продукционная модель</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lgn="ctr">
              <a:buNone/>
            </a:pPr>
            <a:r>
              <a:rPr lang="ru-RU" sz="2400" dirty="0">
                <a:latin typeface="Times New Roman" panose="02020603050405020304" pitchFamily="18" charset="0"/>
                <a:cs typeface="Times New Roman" panose="02020603050405020304" pitchFamily="18" charset="0"/>
              </a:rPr>
              <a:t>(модель, основанная на правилах) позволяет представить знания в виде предложений типа «ЕСЛИ (условие), ТО (действие)». </a:t>
            </a:r>
          </a:p>
          <a:p>
            <a:pPr algn="ctr"/>
            <a:r>
              <a:rPr lang="ru-RU" sz="2400" i="1" dirty="0">
                <a:latin typeface="Times New Roman" panose="02020603050405020304" pitchFamily="18" charset="0"/>
                <a:cs typeface="Times New Roman" panose="02020603050405020304" pitchFamily="18" charset="0"/>
              </a:rPr>
              <a:t>Условие</a:t>
            </a:r>
            <a:r>
              <a:rPr lang="ru-RU" sz="2400" dirty="0">
                <a:latin typeface="Times New Roman" panose="02020603050405020304" pitchFamily="18" charset="0"/>
                <a:cs typeface="Times New Roman" panose="02020603050405020304" pitchFamily="18" charset="0"/>
              </a:rPr>
              <a:t> (</a:t>
            </a:r>
            <a:r>
              <a:rPr lang="ru-RU" sz="2400" i="1" dirty="0">
                <a:latin typeface="Times New Roman" panose="02020603050405020304" pitchFamily="18" charset="0"/>
                <a:cs typeface="Times New Roman" panose="02020603050405020304" pitchFamily="18" charset="0"/>
              </a:rPr>
              <a:t>антецедент</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lgn="ctr">
              <a:buNone/>
            </a:pPr>
            <a:r>
              <a:rPr lang="ru-RU" sz="2400" dirty="0">
                <a:latin typeface="Times New Roman" panose="02020603050405020304" pitchFamily="18" charset="0"/>
                <a:cs typeface="Times New Roman" panose="02020603050405020304" pitchFamily="18" charset="0"/>
              </a:rPr>
              <a:t>некоторое предложение-образец, по которому осуществляется поиск в базе знаний. </a:t>
            </a:r>
          </a:p>
          <a:p>
            <a:pPr algn="ctr"/>
            <a:r>
              <a:rPr lang="ru-RU" sz="2400" i="1" dirty="0">
                <a:latin typeface="Times New Roman" panose="02020603050405020304" pitchFamily="18" charset="0"/>
                <a:cs typeface="Times New Roman" panose="02020603050405020304" pitchFamily="18" charset="0"/>
              </a:rPr>
              <a:t>Действие</a:t>
            </a:r>
            <a:r>
              <a:rPr lang="ru-RU" sz="2400" dirty="0">
                <a:latin typeface="Times New Roman" panose="02020603050405020304" pitchFamily="18" charset="0"/>
                <a:cs typeface="Times New Roman" panose="02020603050405020304" pitchFamily="18" charset="0"/>
              </a:rPr>
              <a:t> (</a:t>
            </a:r>
            <a:r>
              <a:rPr lang="ru-RU" sz="2400" i="1" dirty="0" err="1">
                <a:latin typeface="Times New Roman" panose="02020603050405020304" pitchFamily="18" charset="0"/>
                <a:cs typeface="Times New Roman" panose="02020603050405020304" pitchFamily="18" charset="0"/>
              </a:rPr>
              <a:t>консеквент</a:t>
            </a:r>
            <a:r>
              <a:rPr lang="ru-RU"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lgn="ctr">
              <a:buNone/>
            </a:pPr>
            <a:r>
              <a:rPr lang="ru-RU" sz="2400" dirty="0">
                <a:latin typeface="Times New Roman" panose="02020603050405020304" pitchFamily="18" charset="0"/>
                <a:cs typeface="Times New Roman" panose="02020603050405020304" pitchFamily="18" charset="0"/>
              </a:rPr>
              <a:t>действия, выполняемые при успешном исходе поиска (они могут быть промежуточными, выступающими далее как условия и терминальными или целевыми, завершающими работу системы).</a:t>
            </a:r>
          </a:p>
          <a:p>
            <a:pPr algn="ctr"/>
            <a:endParaRPr lang="ru-RU" sz="24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35</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3764" y="188640"/>
            <a:ext cx="7886700" cy="700088"/>
          </a:xfrm>
        </p:spPr>
        <p:txBody>
          <a:bodyPr/>
          <a:lstStyle/>
          <a:p>
            <a:r>
              <a:rPr lang="ru-RU" sz="1800" dirty="0">
                <a:solidFill>
                  <a:schemeClr val="bg1"/>
                </a:solidFill>
                <a:latin typeface="Times New Roman" panose="02020603050405020304" pitchFamily="18" charset="0"/>
                <a:cs typeface="Times New Roman" panose="02020603050405020304" pitchFamily="18" charset="0"/>
              </a:rPr>
              <a:t>ПРИМЕР ПРОДУКЦИОННОЙ МОДЕЛИ:</a:t>
            </a:r>
          </a:p>
        </p:txBody>
      </p:sp>
      <p:sp>
        <p:nvSpPr>
          <p:cNvPr id="3" name="Содержимое 2"/>
          <p:cNvSpPr>
            <a:spLocks noGrp="1"/>
          </p:cNvSpPr>
          <p:nvPr>
            <p:ph idx="1"/>
          </p:nvPr>
        </p:nvSpPr>
        <p:spPr>
          <a:xfrm>
            <a:off x="457200" y="1981200"/>
            <a:ext cx="8435280" cy="3886200"/>
          </a:xfrm>
        </p:spPr>
        <p:txBody>
          <a:bodyPr/>
          <a:lstStyle/>
          <a:p>
            <a:pPr algn="ctr">
              <a:buNone/>
            </a:pPr>
            <a:r>
              <a:rPr lang="ru-RU" dirty="0">
                <a:latin typeface="Times New Roman" panose="02020603050405020304" pitchFamily="18" charset="0"/>
                <a:cs typeface="Times New Roman" panose="02020603050405020304" pitchFamily="18" charset="0"/>
              </a:rPr>
              <a:t>ЕСЛИ</a:t>
            </a:r>
          </a:p>
          <a:p>
            <a:pPr algn="ctr">
              <a:buNone/>
            </a:pPr>
            <a:r>
              <a:rPr lang="ru-RU" dirty="0">
                <a:latin typeface="Times New Roman" panose="02020603050405020304" pitchFamily="18" charset="0"/>
                <a:cs typeface="Times New Roman" panose="02020603050405020304" pitchFamily="18" charset="0"/>
              </a:rPr>
              <a:t>«двигатель не заводится»</a:t>
            </a:r>
          </a:p>
          <a:p>
            <a:pPr algn="ctr">
              <a:buNone/>
            </a:pPr>
            <a:r>
              <a:rPr lang="ru-RU" dirty="0">
                <a:latin typeface="Times New Roman" panose="02020603050405020304" pitchFamily="18" charset="0"/>
                <a:cs typeface="Times New Roman" panose="02020603050405020304" pitchFamily="18" charset="0"/>
              </a:rPr>
              <a:t>И</a:t>
            </a:r>
          </a:p>
          <a:p>
            <a:pPr algn="ctr">
              <a:buNone/>
            </a:pPr>
            <a:r>
              <a:rPr lang="ru-RU" dirty="0">
                <a:latin typeface="Times New Roman" panose="02020603050405020304" pitchFamily="18" charset="0"/>
                <a:cs typeface="Times New Roman" panose="02020603050405020304" pitchFamily="18" charset="0"/>
              </a:rPr>
              <a:t>«стартёр двигателя не работает»</a:t>
            </a:r>
          </a:p>
          <a:p>
            <a:pPr algn="ctr">
              <a:buNone/>
            </a:pPr>
            <a:r>
              <a:rPr lang="ru-RU" dirty="0">
                <a:latin typeface="Times New Roman" panose="02020603050405020304" pitchFamily="18" charset="0"/>
                <a:cs typeface="Times New Roman" panose="02020603050405020304" pitchFamily="18" charset="0"/>
              </a:rPr>
              <a:t>ТО</a:t>
            </a:r>
          </a:p>
          <a:p>
            <a:pPr algn="ctr">
              <a:buNone/>
            </a:pPr>
            <a:r>
              <a:rPr lang="ru-RU" dirty="0">
                <a:latin typeface="Times New Roman" panose="02020603050405020304" pitchFamily="18" charset="0"/>
                <a:cs typeface="Times New Roman" panose="02020603050405020304" pitchFamily="18" charset="0"/>
              </a:rPr>
              <a:t>«неполадки в системе электропитания стартёра»</a:t>
            </a:r>
          </a:p>
          <a:p>
            <a:pPr algn="ctr"/>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36</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778" y="-99392"/>
            <a:ext cx="7183710" cy="1142008"/>
          </a:xfrm>
        </p:spPr>
        <p:txBody>
          <a:bodyPr/>
          <a:lstStyle/>
          <a:p>
            <a:r>
              <a:rPr lang="ru-RU" sz="1800" dirty="0">
                <a:solidFill>
                  <a:schemeClr val="bg1"/>
                </a:solidFill>
                <a:latin typeface="Times New Roman" panose="02020603050405020304" pitchFamily="18" charset="0"/>
                <a:cs typeface="Times New Roman" panose="02020603050405020304" pitchFamily="18" charset="0"/>
              </a:rPr>
              <a:t>СЕМАНТИЧЕСКИЕ СЕТИ</a:t>
            </a:r>
          </a:p>
        </p:txBody>
      </p:sp>
      <p:sp>
        <p:nvSpPr>
          <p:cNvPr id="3" name="Содержимое 2"/>
          <p:cNvSpPr>
            <a:spLocks noGrp="1"/>
          </p:cNvSpPr>
          <p:nvPr>
            <p:ph idx="1"/>
          </p:nvPr>
        </p:nvSpPr>
        <p:spPr>
          <a:xfrm>
            <a:off x="287524" y="1196752"/>
            <a:ext cx="8568952" cy="3886200"/>
          </a:xfrm>
        </p:spPr>
        <p:txBody>
          <a:bodyPr/>
          <a:lstStyle/>
          <a:p>
            <a:pPr algn="ctr"/>
            <a:r>
              <a:rPr lang="ru-RU" sz="2000" b="1" i="1" dirty="0">
                <a:latin typeface="Times New Roman" panose="02020603050405020304" pitchFamily="18" charset="0"/>
                <a:cs typeface="Times New Roman" panose="02020603050405020304" pitchFamily="18" charset="0"/>
              </a:rPr>
              <a:t>сетевые модели</a:t>
            </a:r>
            <a:r>
              <a:rPr lang="ru-RU" sz="2000" dirty="0">
                <a:latin typeface="Times New Roman" panose="02020603050405020304" pitchFamily="18" charset="0"/>
                <a:cs typeface="Times New Roman" panose="02020603050405020304" pitchFamily="18" charset="0"/>
              </a:rPr>
              <a:t> (семантические сети, онтологии, когнитивные карты, </a:t>
            </a:r>
            <a:r>
              <a:rPr lang="ru-RU" sz="2000" dirty="0" err="1">
                <a:latin typeface="Times New Roman" panose="02020603050405020304" pitchFamily="18" charset="0"/>
                <a:cs typeface="Times New Roman" panose="02020603050405020304" pitchFamily="18" charset="0"/>
              </a:rPr>
              <a:t>ленемы</a:t>
            </a:r>
            <a:r>
              <a:rPr lang="ru-RU" sz="2000" dirty="0">
                <a:latin typeface="Times New Roman" panose="02020603050405020304" pitchFamily="18" charset="0"/>
                <a:cs typeface="Times New Roman" panose="02020603050405020304" pitchFamily="18" charset="0"/>
              </a:rPr>
              <a:t> ) – информационная модель предметной области, имеющая вид ориентированного графа, вершины которого соответствуют объектам предметной области, а дуги (рёбра) задают отношения между ними. Формально сеть можно задать в следующем виде:</a:t>
            </a:r>
          </a:p>
          <a:p>
            <a:pPr algn="ctr">
              <a:buNone/>
            </a:pPr>
            <a:r>
              <a:rPr lang="ru-RU" sz="2000" dirty="0">
                <a:latin typeface="Times New Roman" panose="02020603050405020304" pitchFamily="18" charset="0"/>
                <a:cs typeface="Times New Roman" panose="02020603050405020304" pitchFamily="18" charset="0"/>
              </a:rPr>
              <a:t> </a:t>
            </a:r>
            <a:r>
              <a:rPr lang="ru-RU" sz="2000" b="1" dirty="0">
                <a:latin typeface="Times New Roman" panose="02020603050405020304" pitchFamily="18" charset="0"/>
                <a:cs typeface="Times New Roman" panose="02020603050405020304" pitchFamily="18" charset="0"/>
              </a:rPr>
              <a:t>Н=(</a:t>
            </a:r>
            <a:r>
              <a:rPr lang="en-US" sz="2000" b="1" dirty="0">
                <a:latin typeface="Times New Roman" panose="02020603050405020304" pitchFamily="18" charset="0"/>
                <a:cs typeface="Times New Roman" panose="02020603050405020304" pitchFamily="18" charset="0"/>
              </a:rPr>
              <a:t>I, C, G)</a:t>
            </a:r>
            <a:endParaRPr lang="ru-RU" sz="2000" b="1" dirty="0">
              <a:latin typeface="Times New Roman" panose="02020603050405020304" pitchFamily="18" charset="0"/>
              <a:cs typeface="Times New Roman" panose="02020603050405020304" pitchFamily="18" charset="0"/>
            </a:endParaRPr>
          </a:p>
          <a:p>
            <a:pPr algn="ctr"/>
            <a:r>
              <a:rPr lang="ru-RU" sz="2000" dirty="0">
                <a:latin typeface="Times New Roman" panose="02020603050405020304" pitchFamily="18" charset="0"/>
                <a:cs typeface="Times New Roman" panose="02020603050405020304" pitchFamily="18" charset="0"/>
              </a:rPr>
              <a:t>I – множество информационных единиц;</a:t>
            </a:r>
          </a:p>
          <a:p>
            <a:pPr algn="ctr"/>
            <a:r>
              <a:rPr lang="ru-RU" sz="2000" dirty="0">
                <a:latin typeface="Times New Roman" panose="02020603050405020304" pitchFamily="18" charset="0"/>
                <a:cs typeface="Times New Roman" panose="02020603050405020304" pitchFamily="18" charset="0"/>
              </a:rPr>
              <a:t>C – множество типов связей между информационными единицами;</a:t>
            </a:r>
          </a:p>
          <a:p>
            <a:pPr algn="ctr"/>
            <a:r>
              <a:rPr lang="ru-RU" sz="2000" dirty="0">
                <a:latin typeface="Times New Roman" panose="02020603050405020304" pitchFamily="18" charset="0"/>
                <a:cs typeface="Times New Roman" panose="02020603050405020304" pitchFamily="18" charset="0"/>
              </a:rPr>
              <a:t>G– отображение, задающее конкретные отношения из имеющихся типов между</a:t>
            </a:r>
            <a:r>
              <a:rPr lang="en-US" sz="20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элементами.</a:t>
            </a:r>
          </a:p>
          <a:p>
            <a:pPr algn="ctr"/>
            <a:r>
              <a:rPr lang="ru-RU" sz="2000" dirty="0">
                <a:latin typeface="Times New Roman" panose="02020603050405020304" pitchFamily="18" charset="0"/>
                <a:cs typeface="Times New Roman" panose="02020603050405020304" pitchFamily="18" charset="0"/>
              </a:rPr>
              <a:t>В семантической сети роль вершин выполняют понятия базы знаний, а дуги (причем направленные) задают отношения между ними. Таким образом, семантическая сеть отражает семантику предметной области в виде понятий и отношений.</a:t>
            </a:r>
          </a:p>
          <a:p>
            <a:pPr algn="ctr"/>
            <a:endParaRPr lang="ru-RU" sz="20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37</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53602" y="98053"/>
            <a:ext cx="8568952" cy="788938"/>
          </a:xfrm>
        </p:spPr>
        <p:txBody>
          <a:bodyPr/>
          <a:lstStyle/>
          <a:p>
            <a:r>
              <a:rPr lang="ru-RU" sz="1800" dirty="0">
                <a:solidFill>
                  <a:schemeClr val="bg1"/>
                </a:solidFill>
                <a:latin typeface="Times New Roman" panose="02020603050405020304" pitchFamily="18" charset="0"/>
                <a:cs typeface="Times New Roman" panose="02020603050405020304" pitchFamily="18" charset="0"/>
              </a:rPr>
              <a:t>ПРИМЕРЫ СЕМАНТИЧЕСКИХ СЕТЕЙ</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38</a:t>
            </a:fld>
            <a:endParaRPr lang="ru-RU" altLang="ru-RU">
              <a:latin typeface="Times New Roman" panose="02020603050405020304" pitchFamily="18" charset="0"/>
              <a:cs typeface="Times New Roman" panose="02020603050405020304" pitchFamily="18" charset="0"/>
            </a:endParaRPr>
          </a:p>
        </p:txBody>
      </p:sp>
      <p:pic>
        <p:nvPicPr>
          <p:cNvPr id="60418" name="Picture 2"/>
          <p:cNvPicPr>
            <a:picLocks noChangeAspect="1" noChangeArrowheads="1"/>
          </p:cNvPicPr>
          <p:nvPr/>
        </p:nvPicPr>
        <p:blipFill>
          <a:blip r:embed="rId2" cstate="print"/>
          <a:srcRect/>
          <a:stretch>
            <a:fillRect/>
          </a:stretch>
        </p:blipFill>
        <p:spPr bwMode="auto">
          <a:xfrm>
            <a:off x="199732" y="1185887"/>
            <a:ext cx="4420293" cy="2880320"/>
          </a:xfrm>
          <a:prstGeom prst="rect">
            <a:avLst/>
          </a:prstGeom>
          <a:noFill/>
          <a:ln w="9525">
            <a:noFill/>
            <a:miter lim="800000"/>
            <a:headEnd/>
            <a:tailEnd/>
          </a:ln>
        </p:spPr>
      </p:pic>
      <p:pic>
        <p:nvPicPr>
          <p:cNvPr id="60419" name="Picture 3"/>
          <p:cNvPicPr>
            <a:picLocks noChangeAspect="1" noChangeArrowheads="1"/>
          </p:cNvPicPr>
          <p:nvPr/>
        </p:nvPicPr>
        <p:blipFill>
          <a:blip r:embed="rId3" cstate="print"/>
          <a:srcRect/>
          <a:stretch>
            <a:fillRect/>
          </a:stretch>
        </p:blipFill>
        <p:spPr bwMode="auto">
          <a:xfrm>
            <a:off x="2915816" y="4066207"/>
            <a:ext cx="6010275" cy="2152650"/>
          </a:xfrm>
          <a:prstGeom prst="rect">
            <a:avLst/>
          </a:prstGeom>
          <a:noFill/>
          <a:ln w="9525">
            <a:noFill/>
            <a:miter lim="8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30394" y="0"/>
            <a:ext cx="8229600" cy="883568"/>
          </a:xfrm>
        </p:spPr>
        <p:txBody>
          <a:bodyPr/>
          <a:lstStyle/>
          <a:p>
            <a:r>
              <a:rPr lang="ru-RU" sz="2000" dirty="0">
                <a:solidFill>
                  <a:schemeClr val="bg1"/>
                </a:solidFill>
                <a:latin typeface="Times New Roman" panose="02020603050405020304" pitchFamily="18" charset="0"/>
                <a:cs typeface="Times New Roman" panose="02020603050405020304" pitchFamily="18" charset="0"/>
              </a:rPr>
              <a:t>ФРЕЙМЫ</a:t>
            </a:r>
          </a:p>
        </p:txBody>
      </p:sp>
      <p:sp>
        <p:nvSpPr>
          <p:cNvPr id="3" name="Содержимое 2"/>
          <p:cNvSpPr>
            <a:spLocks noGrp="1"/>
          </p:cNvSpPr>
          <p:nvPr>
            <p:ph idx="1"/>
          </p:nvPr>
        </p:nvSpPr>
        <p:spPr>
          <a:xfrm>
            <a:off x="323528" y="1340768"/>
            <a:ext cx="8229600" cy="3886200"/>
          </a:xfrm>
        </p:spPr>
        <p:txBody>
          <a:bodyPr/>
          <a:lstStyle/>
          <a:p>
            <a:pPr marL="0" indent="361950" algn="ctr"/>
            <a:r>
              <a:rPr lang="ru-RU" sz="2000" b="1" i="1" dirty="0">
                <a:latin typeface="Times New Roman" panose="02020603050405020304" pitchFamily="18" charset="0"/>
                <a:cs typeface="Times New Roman" panose="02020603050405020304" pitchFamily="18" charset="0"/>
              </a:rPr>
              <a:t>фреймовая модель</a:t>
            </a:r>
            <a:endParaRPr lang="en-US" sz="2000" b="1" i="1" dirty="0">
              <a:latin typeface="Times New Roman" panose="02020603050405020304" pitchFamily="18" charset="0"/>
              <a:cs typeface="Times New Roman" panose="02020603050405020304" pitchFamily="18" charset="0"/>
            </a:endParaRPr>
          </a:p>
          <a:p>
            <a:pPr marL="0" indent="0" algn="ctr">
              <a:buNone/>
            </a:pPr>
            <a:r>
              <a:rPr lang="ru-RU" sz="2000" dirty="0">
                <a:latin typeface="Times New Roman" panose="02020603050405020304" pitchFamily="18" charset="0"/>
                <a:cs typeface="Times New Roman" panose="02020603050405020304" pitchFamily="18" charset="0"/>
              </a:rPr>
              <a:t> основывается на таком понятии как фрейм (англ. </a:t>
            </a:r>
            <a:r>
              <a:rPr lang="ru-RU" sz="2000" dirty="0" err="1">
                <a:latin typeface="Times New Roman" panose="02020603050405020304" pitchFamily="18" charset="0"/>
                <a:cs typeface="Times New Roman" panose="02020603050405020304" pitchFamily="18" charset="0"/>
              </a:rPr>
              <a:t>frame</a:t>
            </a:r>
            <a:r>
              <a:rPr lang="ru-RU" sz="2000" dirty="0">
                <a:latin typeface="Times New Roman" panose="02020603050405020304" pitchFamily="18" charset="0"/>
                <a:cs typeface="Times New Roman" panose="02020603050405020304" pitchFamily="18" charset="0"/>
              </a:rPr>
              <a:t> – рамка, каркас). Фрейм – структура данных для представления некоторого концептуального объекта. Информация, относящаяся к фрейму, содержится в составляющих его слотах. Слот может быть терминальным (листом иерархии) или представлять собой фрейм нижнего уровня.</a:t>
            </a:r>
          </a:p>
          <a:p>
            <a:pPr marL="0" indent="361950" algn="ctr">
              <a:buNone/>
            </a:pPr>
            <a:r>
              <a:rPr lang="ru-RU" sz="2000" dirty="0">
                <a:latin typeface="Times New Roman" panose="02020603050405020304" pitchFamily="18" charset="0"/>
                <a:cs typeface="Times New Roman" panose="02020603050405020304" pitchFamily="18" charset="0"/>
              </a:rPr>
              <a:t>Фреймы подразделяются на:</a:t>
            </a:r>
          </a:p>
          <a:p>
            <a:pPr algn="ctr"/>
            <a:r>
              <a:rPr lang="ru-RU" sz="2000" dirty="0">
                <a:latin typeface="Times New Roman" panose="02020603050405020304" pitchFamily="18" charset="0"/>
                <a:cs typeface="Times New Roman" panose="02020603050405020304" pitchFamily="18" charset="0"/>
              </a:rPr>
              <a:t>Ø фрейм-экземпляр – конкретная реализация фрейма, описывающая текущее состояние в предметной области;</a:t>
            </a:r>
          </a:p>
          <a:p>
            <a:pPr algn="ctr"/>
            <a:r>
              <a:rPr lang="ru-RU" sz="2000" dirty="0">
                <a:latin typeface="Times New Roman" panose="02020603050405020304" pitchFamily="18" charset="0"/>
                <a:cs typeface="Times New Roman" panose="02020603050405020304" pitchFamily="18" charset="0"/>
              </a:rPr>
              <a:t>Ø фрейм-образец – шаблон для описания объектов или допустимых ситуаций предметной области;</a:t>
            </a:r>
          </a:p>
          <a:p>
            <a:pPr algn="ctr"/>
            <a:r>
              <a:rPr lang="ru-RU" sz="2000" dirty="0">
                <a:latin typeface="Times New Roman" panose="02020603050405020304" pitchFamily="18" charset="0"/>
                <a:cs typeface="Times New Roman" panose="02020603050405020304" pitchFamily="18" charset="0"/>
              </a:rPr>
              <a:t>Ø фрейм-класс – фрейм верхнего уровня для представления совокупности фреймов образцов.</a:t>
            </a:r>
          </a:p>
          <a:p>
            <a:pPr algn="ctr"/>
            <a:endParaRPr lang="ru-RU" sz="20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39</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a:xfrm>
            <a:off x="245018" y="7322493"/>
            <a:ext cx="633413" cy="255587"/>
          </a:xfrm>
        </p:spPr>
        <p:txBody>
          <a:bodyPr/>
          <a:lstStyle/>
          <a:p>
            <a:pPr algn="just"/>
            <a:fld id="{37440E6D-E209-4DFC-B061-7D50BB19D610}" type="slidenum">
              <a:rPr lang="be-BY" sz="500" smtClean="0">
                <a:latin typeface="Times New Roman" panose="02020603050405020304" pitchFamily="18" charset="0"/>
                <a:cs typeface="Times New Roman" panose="02020603050405020304" pitchFamily="18" charset="0"/>
              </a:rPr>
              <a:pPr algn="just"/>
              <a:t>4</a:t>
            </a:fld>
            <a:endParaRPr lang="be-BY" sz="500">
              <a:latin typeface="Times New Roman" panose="02020603050405020304" pitchFamily="18" charset="0"/>
              <a:cs typeface="Times New Roman" panose="02020603050405020304" pitchFamily="18" charset="0"/>
            </a:endParaRPr>
          </a:p>
        </p:txBody>
      </p:sp>
      <p:sp>
        <p:nvSpPr>
          <p:cNvPr id="8" name="Rectangle 3"/>
          <p:cNvSpPr txBox="1">
            <a:spLocks noChangeArrowheads="1"/>
          </p:cNvSpPr>
          <p:nvPr/>
        </p:nvSpPr>
        <p:spPr>
          <a:xfrm>
            <a:off x="70393" y="836712"/>
            <a:ext cx="9003214" cy="3096344"/>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260350" indent="0" algn="just">
              <a:spcBef>
                <a:spcPts val="1800"/>
              </a:spcBef>
              <a:buNone/>
            </a:pPr>
            <a:r>
              <a:rPr lang="ru-RU" sz="3200" b="1" i="1" dirty="0">
                <a:latin typeface="Times New Roman" panose="02020603050405020304" pitchFamily="18" charset="0"/>
                <a:cs typeface="Times New Roman" panose="02020603050405020304" pitchFamily="18" charset="0"/>
              </a:rPr>
              <a:t>Интеллект</a:t>
            </a:r>
            <a:r>
              <a:rPr lang="ru-RU" sz="3200" b="1" i="1" dirty="0">
                <a:solidFill>
                  <a:srgbClr val="003399"/>
                </a:solidFill>
                <a:latin typeface="Times New Roman" panose="02020603050405020304" pitchFamily="18" charset="0"/>
                <a:cs typeface="Times New Roman" panose="02020603050405020304" pitchFamily="18" charset="0"/>
              </a:rPr>
              <a:t> </a:t>
            </a:r>
            <a:r>
              <a:rPr lang="en-US" sz="3200" dirty="0">
                <a:solidFill>
                  <a:srgbClr val="003399"/>
                </a:solidFill>
                <a:latin typeface="Times New Roman" panose="02020603050405020304" pitchFamily="18" charset="0"/>
                <a:cs typeface="Times New Roman" panose="02020603050405020304" pitchFamily="18" charset="0"/>
              </a:rPr>
              <a:t>–</a:t>
            </a:r>
            <a:r>
              <a:rPr lang="ru-RU" sz="3200"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способность мышления и рационального познания, которые реализуются посредством приобретения и применения знаний для решения различного рода задач.</a:t>
            </a:r>
            <a:endParaRPr lang="es-ES" sz="2800" dirty="0">
              <a:latin typeface="Times New Roman" panose="02020603050405020304" pitchFamily="18" charset="0"/>
              <a:cs typeface="Times New Roman" panose="02020603050405020304" pitchFamily="18" charset="0"/>
            </a:endParaRPr>
          </a:p>
        </p:txBody>
      </p:sp>
      <p:pic>
        <p:nvPicPr>
          <p:cNvPr id="9" name="Рисунок 8" descr="https://static.smartafisha.ru/photo/center/25/61/25613/photo_1575730_56fe6027d93ae.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70821" y="4770017"/>
            <a:ext cx="1502786" cy="1800200"/>
          </a:xfrm>
          <a:prstGeom prst="rect">
            <a:avLst/>
          </a:prstGeom>
          <a:noFill/>
          <a:ln>
            <a:noFill/>
          </a:ln>
        </p:spPr>
      </p:pic>
      <p:sp>
        <p:nvSpPr>
          <p:cNvPr id="11" name="Rectangle 3"/>
          <p:cNvSpPr txBox="1">
            <a:spLocks noChangeArrowheads="1"/>
          </p:cNvSpPr>
          <p:nvPr/>
        </p:nvSpPr>
        <p:spPr>
          <a:xfrm>
            <a:off x="74556" y="3933056"/>
            <a:ext cx="7496265" cy="3068960"/>
          </a:xfrm>
          <a:prstGeom prst="rect">
            <a:avLst/>
          </a:prstGeom>
        </p:spPr>
        <p:txBody>
          <a:bodyPr vert="horz">
            <a:no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marL="717550" indent="-457200" algn="just">
              <a:spcBef>
                <a:spcPts val="1800"/>
              </a:spcBef>
              <a:buFont typeface="Wingdings" pitchFamily="2" charset="2"/>
              <a:buChar char="Ø"/>
            </a:pPr>
            <a:endParaRPr lang="ru-RU" sz="600" b="1" i="1" dirty="0">
              <a:latin typeface="Times New Roman" panose="02020603050405020304" pitchFamily="18" charset="0"/>
              <a:cs typeface="Times New Roman" panose="02020603050405020304" pitchFamily="18" charset="0"/>
            </a:endParaRPr>
          </a:p>
          <a:p>
            <a:pPr marL="177800" indent="0" algn="just">
              <a:spcBef>
                <a:spcPts val="0"/>
              </a:spcBef>
              <a:buFont typeface="Wingdings 2"/>
              <a:buNone/>
            </a:pPr>
            <a:r>
              <a:rPr lang="ru-RU" sz="800" b="1" i="1" dirty="0">
                <a:latin typeface="Times New Roman" panose="02020603050405020304" pitchFamily="18" charset="0"/>
                <a:cs typeface="Times New Roman" panose="02020603050405020304" pitchFamily="18" charset="0"/>
              </a:rPr>
              <a:t> </a:t>
            </a:r>
            <a:r>
              <a:rPr lang="ru-RU" sz="2800" b="1" i="1" dirty="0">
                <a:latin typeface="Times New Roman" panose="02020603050405020304" pitchFamily="18" charset="0"/>
                <a:cs typeface="Times New Roman" panose="02020603050405020304" pitchFamily="18" charset="0"/>
              </a:rPr>
              <a:t>Искусственный интеллект</a:t>
            </a:r>
            <a:r>
              <a:rPr lang="ru-RU" sz="2800" b="1" dirty="0">
                <a:latin typeface="Times New Roman" panose="02020603050405020304" pitchFamily="18" charset="0"/>
                <a:cs typeface="Times New Roman" panose="02020603050405020304" pitchFamily="18" charset="0"/>
              </a:rPr>
              <a:t> </a:t>
            </a:r>
            <a:r>
              <a:rPr lang="ru-RU" sz="2800" dirty="0">
                <a:latin typeface="Times New Roman" panose="02020603050405020304" pitchFamily="18" charset="0"/>
                <a:cs typeface="Times New Roman" panose="02020603050405020304" pitchFamily="18" charset="0"/>
              </a:rPr>
              <a:t>– свойство автоматизированных систем брать на себя отдельные функции интеллекта человека </a:t>
            </a:r>
            <a:endParaRPr lang="ru-RU" sz="2000" dirty="0">
              <a:latin typeface="Times New Roman" panose="02020603050405020304" pitchFamily="18" charset="0"/>
              <a:cs typeface="Times New Roman" panose="02020603050405020304" pitchFamily="18" charset="0"/>
            </a:endParaRPr>
          </a:p>
          <a:p>
            <a:pPr marL="177800" indent="0" algn="just">
              <a:spcBef>
                <a:spcPts val="600"/>
              </a:spcBef>
              <a:buNone/>
            </a:pPr>
            <a:r>
              <a:rPr lang="ru-RU" sz="1800" i="1" dirty="0">
                <a:latin typeface="Times New Roman" panose="02020603050405020304" pitchFamily="18" charset="0"/>
                <a:cs typeface="Times New Roman" panose="02020603050405020304" pitchFamily="18" charset="0"/>
              </a:rPr>
              <a:t>	</a:t>
            </a:r>
            <a:endParaRPr lang="ru-RU" sz="2000" i="1" dirty="0">
              <a:latin typeface="Times New Roman" panose="02020603050405020304" pitchFamily="18" charset="0"/>
              <a:cs typeface="Times New Roman" panose="02020603050405020304" pitchFamily="18" charset="0"/>
            </a:endParaRPr>
          </a:p>
          <a:p>
            <a:pPr marL="260350" indent="0" algn="just">
              <a:spcBef>
                <a:spcPts val="1800"/>
              </a:spcBef>
              <a:buFont typeface="Wingdings 2"/>
              <a:buNone/>
            </a:pPr>
            <a:r>
              <a:rPr lang="ru-RU" sz="700" dirty="0">
                <a:latin typeface="Times New Roman" panose="02020603050405020304" pitchFamily="18" charset="0"/>
                <a:cs typeface="Times New Roman" panose="02020603050405020304" pitchFamily="18" charset="0"/>
              </a:rPr>
              <a:t> </a:t>
            </a:r>
          </a:p>
        </p:txBody>
      </p:sp>
      <p:sp>
        <p:nvSpPr>
          <p:cNvPr id="6" name="Slide Number Placeholder 3">
            <a:extLst>
              <a:ext uri="{FF2B5EF4-FFF2-40B4-BE49-F238E27FC236}">
                <a16:creationId xmlns:a16="http://schemas.microsoft.com/office/drawing/2014/main" id="{90F81DE1-DD3A-46E1-90C6-03592E6C76F9}"/>
              </a:ext>
            </a:extLst>
          </p:cNvPr>
          <p:cNvSpPr txBox="1">
            <a:spLocks/>
          </p:cNvSpPr>
          <p:nvPr/>
        </p:nvSpPr>
        <p:spPr>
          <a:xfrm>
            <a:off x="144016" y="6669360"/>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4</a:t>
            </a:fld>
            <a:endParaRPr lang="en-US" altLang="ru-RU" sz="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97092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40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1">
                                            <p:txEl>
                                              <p:pRg st="1" end="1"/>
                                            </p:txEl>
                                          </p:spTgt>
                                        </p:tgtEl>
                                        <p:attrNameLst>
                                          <p:attrName>style.visibility</p:attrName>
                                        </p:attrNameLst>
                                      </p:cBhvr>
                                      <p:to>
                                        <p:strVal val="visible"/>
                                      </p:to>
                                    </p:set>
                                    <p:animEffect transition="in" filter="fade">
                                      <p:cBhvr>
                                        <p:cTn id="18" dur="3000"/>
                                        <p:tgtEl>
                                          <p:spTgt spid="11">
                                            <p:txEl>
                                              <p:pRg st="1" end="1"/>
                                            </p:txEl>
                                          </p:spTgt>
                                        </p:tgtEl>
                                      </p:cBhvr>
                                    </p:animEffect>
                                    <p:anim calcmode="lin" valueType="num">
                                      <p:cBhvr>
                                        <p:cTn id="19" dur="3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20" dur="3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fade">
                                      <p:cBhvr>
                                        <p:cTn id="25" dur="1000"/>
                                        <p:tgtEl>
                                          <p:spTgt spid="11">
                                            <p:txEl>
                                              <p:pRg st="2" end="2"/>
                                            </p:txEl>
                                          </p:spTgt>
                                        </p:tgtEl>
                                      </p:cBhvr>
                                    </p:animEffect>
                                    <p:anim calcmode="lin" valueType="num">
                                      <p:cBhvr>
                                        <p:cTn id="26"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Effect transition="in" filter="fade">
                                      <p:cBhvr>
                                        <p:cTn id="32" dur="1000"/>
                                        <p:tgtEl>
                                          <p:spTgt spid="11">
                                            <p:txEl>
                                              <p:pRg st="3" end="3"/>
                                            </p:txEl>
                                          </p:spTgt>
                                        </p:tgtEl>
                                      </p:cBhvr>
                                    </p:animEffect>
                                    <p:anim calcmode="lin" valueType="num">
                                      <p:cBhvr>
                                        <p:cTn id="33"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8236" y="-15472"/>
            <a:ext cx="8229600" cy="1080120"/>
          </a:xfrm>
        </p:spPr>
        <p:txBody>
          <a:bodyPr/>
          <a:lstStyle/>
          <a:p>
            <a:r>
              <a:rPr lang="ru-RU" sz="1800" dirty="0">
                <a:solidFill>
                  <a:schemeClr val="bg1"/>
                </a:solidFill>
                <a:latin typeface="Times New Roman" panose="02020603050405020304" pitchFamily="18" charset="0"/>
                <a:cs typeface="Times New Roman" panose="02020603050405020304" pitchFamily="18" charset="0"/>
              </a:rPr>
              <a:t>ПРИМЕР ФРЕЙМОВОЙ МОДЕЛИ</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40</a:t>
            </a:fld>
            <a:endParaRPr lang="ru-RU" altLang="ru-RU">
              <a:latin typeface="Times New Roman" panose="02020603050405020304" pitchFamily="18" charset="0"/>
              <a:cs typeface="Times New Roman" panose="02020603050405020304" pitchFamily="18" charset="0"/>
            </a:endParaRPr>
          </a:p>
        </p:txBody>
      </p:sp>
      <p:pic>
        <p:nvPicPr>
          <p:cNvPr id="62466" name="Picture 2" descr="https://ok-t.ru/mydocxru/baza2/107821157660.files/image008.gif"/>
          <p:cNvPicPr>
            <a:picLocks noChangeAspect="1" noChangeArrowheads="1"/>
          </p:cNvPicPr>
          <p:nvPr/>
        </p:nvPicPr>
        <p:blipFill>
          <a:blip r:embed="rId2" cstate="print"/>
          <a:srcRect/>
          <a:stretch>
            <a:fillRect/>
          </a:stretch>
        </p:blipFill>
        <p:spPr bwMode="auto">
          <a:xfrm>
            <a:off x="467544" y="2060848"/>
            <a:ext cx="7700395" cy="3244206"/>
          </a:xfrm>
          <a:prstGeom prst="rect">
            <a:avLst/>
          </a:prstGeom>
          <a:noFill/>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8" name="Picture 6" descr="Презентация на тему: ОСНОВЫ МАТЕМАТИЧЕСКОЙ ТЕОРИИ ОТНОШЕНИЙ"/>
          <p:cNvPicPr>
            <a:picLocks noChangeAspect="1" noChangeArrowheads="1"/>
          </p:cNvPicPr>
          <p:nvPr/>
        </p:nvPicPr>
        <p:blipFill>
          <a:blip r:embed="rId2" cstate="print"/>
          <a:srcRect/>
          <a:stretch>
            <a:fillRect/>
          </a:stretch>
        </p:blipFill>
        <p:spPr bwMode="auto">
          <a:xfrm>
            <a:off x="3707904" y="2564904"/>
            <a:ext cx="5215434" cy="3911576"/>
          </a:xfrm>
          <a:prstGeom prst="rect">
            <a:avLst/>
          </a:prstGeom>
          <a:noFill/>
        </p:spPr>
      </p:pic>
      <p:sp>
        <p:nvSpPr>
          <p:cNvPr id="2" name="Заголовок 1"/>
          <p:cNvSpPr>
            <a:spLocks noGrp="1"/>
          </p:cNvSpPr>
          <p:nvPr>
            <p:ph type="title"/>
          </p:nvPr>
        </p:nvSpPr>
        <p:spPr>
          <a:xfrm>
            <a:off x="4586032" y="980728"/>
            <a:ext cx="4114800" cy="1371600"/>
          </a:xfrm>
        </p:spPr>
        <p:txBody>
          <a:bodyPr/>
          <a:lstStyle/>
          <a:p>
            <a:pPr algn="ctr"/>
            <a:r>
              <a:rPr lang="ru-RU" sz="2800" b="1" dirty="0">
                <a:latin typeface="Times New Roman" panose="02020603050405020304" pitchFamily="18" charset="0"/>
                <a:cs typeface="Times New Roman" panose="02020603050405020304" pitchFamily="18" charset="0"/>
              </a:rPr>
              <a:t>КОГНИТИВНЫЕ КАРТЫ</a:t>
            </a:r>
          </a:p>
        </p:txBody>
      </p:sp>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41</a:t>
            </a:fld>
            <a:endParaRPr lang="ru-RU" altLang="ru-RU">
              <a:latin typeface="Times New Roman" panose="02020603050405020304" pitchFamily="18" charset="0"/>
              <a:cs typeface="Times New Roman" panose="02020603050405020304" pitchFamily="18" charset="0"/>
            </a:endParaRPr>
          </a:p>
        </p:txBody>
      </p:sp>
      <p:pic>
        <p:nvPicPr>
          <p:cNvPr id="166914" name="Picture 2" descr="Когнитивные карты - ИСКУССТВЕННЫЙ ИНТЕЛЛЕКТ. ИНЖЕНЕРИЯ ЗНАНИЙ"/>
          <p:cNvPicPr>
            <a:picLocks noChangeAspect="1" noChangeArrowheads="1"/>
          </p:cNvPicPr>
          <p:nvPr/>
        </p:nvPicPr>
        <p:blipFill>
          <a:blip r:embed="rId3" cstate="print"/>
          <a:srcRect/>
          <a:stretch>
            <a:fillRect/>
          </a:stretch>
        </p:blipFill>
        <p:spPr bwMode="auto">
          <a:xfrm>
            <a:off x="522707" y="1196752"/>
            <a:ext cx="2915816" cy="2844916"/>
          </a:xfrm>
          <a:prstGeom prst="rect">
            <a:avLst/>
          </a:prstGeom>
          <a:noFill/>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pPr>
              <a:defRPr/>
            </a:pPr>
            <a:fld id="{E729F89E-D406-45E7-AB6F-72518D4CA695}" type="slidenum">
              <a:rPr lang="ru-RU" altLang="ru-RU" smtClean="0">
                <a:latin typeface="Times New Roman" panose="02020603050405020304" pitchFamily="18" charset="0"/>
                <a:cs typeface="Times New Roman" panose="02020603050405020304" pitchFamily="18" charset="0"/>
              </a:rPr>
              <a:pPr>
                <a:defRPr/>
              </a:pPr>
              <a:t>42</a:t>
            </a:fld>
            <a:endParaRPr lang="ru-RU" altLang="ru-RU">
              <a:latin typeface="Times New Roman" panose="02020603050405020304" pitchFamily="18" charset="0"/>
              <a:cs typeface="Times New Roman" panose="02020603050405020304" pitchFamily="18" charset="0"/>
            </a:endParaRPr>
          </a:p>
        </p:txBody>
      </p:sp>
      <p:pic>
        <p:nvPicPr>
          <p:cNvPr id="5" name="Picture 4" descr="Что такое онтология? Структура и основные принципы. - YouTube"/>
          <p:cNvPicPr>
            <a:picLocks noChangeAspect="1" noChangeArrowheads="1"/>
          </p:cNvPicPr>
          <p:nvPr/>
        </p:nvPicPr>
        <p:blipFill>
          <a:blip r:embed="rId2" cstate="print"/>
          <a:srcRect/>
          <a:stretch>
            <a:fillRect/>
          </a:stretch>
        </p:blipFill>
        <p:spPr bwMode="auto">
          <a:xfrm>
            <a:off x="808038" y="1412776"/>
            <a:ext cx="7380312" cy="4151426"/>
          </a:xfrm>
          <a:prstGeom prst="rect">
            <a:avLst/>
          </a:prstGeom>
          <a:noFill/>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43</a:t>
            </a:fld>
            <a:endParaRPr lang="ru-RU" altLang="ru-RU">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srcRect/>
          <a:stretch>
            <a:fillRect/>
          </a:stretch>
        </p:blipFill>
        <p:spPr bwMode="auto">
          <a:xfrm>
            <a:off x="1152525" y="1253817"/>
            <a:ext cx="6371803" cy="4694546"/>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44</a:t>
            </a:fld>
            <a:endParaRPr lang="ru-RU" altLang="ru-RU">
              <a:latin typeface="Times New Roman" panose="02020603050405020304" pitchFamily="18" charset="0"/>
              <a:cs typeface="Times New Roman" panose="02020603050405020304" pitchFamily="18" charset="0"/>
            </a:endParaRPr>
          </a:p>
        </p:txBody>
      </p:sp>
      <p:pic>
        <p:nvPicPr>
          <p:cNvPr id="2051" name="Picture 3"/>
          <p:cNvPicPr>
            <a:picLocks noChangeAspect="1" noChangeArrowheads="1"/>
          </p:cNvPicPr>
          <p:nvPr/>
        </p:nvPicPr>
        <p:blipFill>
          <a:blip r:embed="rId2" cstate="print"/>
          <a:srcRect/>
          <a:stretch>
            <a:fillRect/>
          </a:stretch>
        </p:blipFill>
        <p:spPr bwMode="auto">
          <a:xfrm>
            <a:off x="1043608" y="1124744"/>
            <a:ext cx="6840761" cy="5135309"/>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45</a:t>
            </a:fld>
            <a:endParaRPr lang="ru-RU" altLang="ru-RU">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1946933" y="1556792"/>
            <a:ext cx="5250133" cy="3966606"/>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46</a:t>
            </a:fld>
            <a:endParaRPr lang="ru-RU" altLang="ru-RU">
              <a:latin typeface="Times New Roman" panose="02020603050405020304" pitchFamily="18" charset="0"/>
              <a:cs typeface="Times New Roman" panose="02020603050405020304" pitchFamily="18" charset="0"/>
            </a:endParaRPr>
          </a:p>
        </p:txBody>
      </p:sp>
      <p:pic>
        <p:nvPicPr>
          <p:cNvPr id="4098" name="Picture 2"/>
          <p:cNvPicPr>
            <a:picLocks noChangeAspect="1" noChangeArrowheads="1"/>
          </p:cNvPicPr>
          <p:nvPr/>
        </p:nvPicPr>
        <p:blipFill>
          <a:blip r:embed="rId2" cstate="print"/>
          <a:srcRect/>
          <a:stretch>
            <a:fillRect/>
          </a:stretch>
        </p:blipFill>
        <p:spPr bwMode="auto">
          <a:xfrm>
            <a:off x="1871700" y="1354471"/>
            <a:ext cx="5400600" cy="4149057"/>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47</a:t>
            </a:fld>
            <a:endParaRPr lang="ru-RU" altLang="ru-RU">
              <a:latin typeface="Times New Roman" panose="02020603050405020304" pitchFamily="18" charset="0"/>
              <a:cs typeface="Times New Roman" panose="02020603050405020304" pitchFamily="18" charset="0"/>
            </a:endParaRPr>
          </a:p>
        </p:txBody>
      </p:sp>
      <p:pic>
        <p:nvPicPr>
          <p:cNvPr id="5122" name="Picture 2"/>
          <p:cNvPicPr>
            <a:picLocks noChangeAspect="1" noChangeArrowheads="1"/>
          </p:cNvPicPr>
          <p:nvPr/>
        </p:nvPicPr>
        <p:blipFill>
          <a:blip r:embed="rId2" cstate="print"/>
          <a:srcRect/>
          <a:stretch>
            <a:fillRect/>
          </a:stretch>
        </p:blipFill>
        <p:spPr bwMode="auto">
          <a:xfrm>
            <a:off x="1547664" y="1340768"/>
            <a:ext cx="6579236" cy="496855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48</a:t>
            </a:fld>
            <a:endParaRPr lang="ru-RU" altLang="ru-RU">
              <a:latin typeface="Times New Roman" panose="02020603050405020304" pitchFamily="18" charset="0"/>
              <a:cs typeface="Times New Roman" panose="02020603050405020304" pitchFamily="18" charset="0"/>
            </a:endParaRPr>
          </a:p>
        </p:txBody>
      </p:sp>
      <p:pic>
        <p:nvPicPr>
          <p:cNvPr id="6146" name="Picture 2"/>
          <p:cNvPicPr>
            <a:picLocks noChangeAspect="1" noChangeArrowheads="1"/>
          </p:cNvPicPr>
          <p:nvPr/>
        </p:nvPicPr>
        <p:blipFill>
          <a:blip r:embed="rId2" cstate="print"/>
          <a:srcRect/>
          <a:stretch>
            <a:fillRect/>
          </a:stretch>
        </p:blipFill>
        <p:spPr bwMode="auto">
          <a:xfrm>
            <a:off x="1907704" y="1293601"/>
            <a:ext cx="5647720" cy="4270797"/>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49</a:t>
            </a:fld>
            <a:endParaRPr lang="ru-RU" altLang="ru-RU"/>
          </a:p>
        </p:txBody>
      </p:sp>
      <p:pic>
        <p:nvPicPr>
          <p:cNvPr id="7170" name="Picture 2"/>
          <p:cNvPicPr>
            <a:picLocks noChangeAspect="1" noChangeArrowheads="1"/>
          </p:cNvPicPr>
          <p:nvPr/>
        </p:nvPicPr>
        <p:blipFill>
          <a:blip r:embed="rId2" cstate="print"/>
          <a:srcRect/>
          <a:stretch>
            <a:fillRect/>
          </a:stretch>
        </p:blipFill>
        <p:spPr bwMode="auto">
          <a:xfrm>
            <a:off x="1547664" y="1340768"/>
            <a:ext cx="5863605" cy="435698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Номер слайда 4"/>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5</a:t>
            </a:fld>
            <a:endParaRPr lang="be-BY">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08720"/>
            <a:ext cx="9144000" cy="460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Прямоугольник 2"/>
          <p:cNvSpPr/>
          <p:nvPr/>
        </p:nvSpPr>
        <p:spPr>
          <a:xfrm>
            <a:off x="0" y="5517636"/>
            <a:ext cx="9144000" cy="1015663"/>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Искусственный интеллект, как научное направление, позволяет разрабатывать методы, решать интеллектуальные задачи с помощью компьютера и направлен на повышение эффективности различных форм умственного труда человека</a:t>
            </a:r>
          </a:p>
        </p:txBody>
      </p:sp>
    </p:spTree>
    <p:extLst>
      <p:ext uri="{BB962C8B-B14F-4D97-AF65-F5344CB8AC3E}">
        <p14:creationId xmlns:p14="http://schemas.microsoft.com/office/powerpoint/2010/main" val="105587439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50</a:t>
            </a:fld>
            <a:endParaRPr lang="ru-RU" altLang="ru-RU"/>
          </a:p>
        </p:txBody>
      </p:sp>
      <p:pic>
        <p:nvPicPr>
          <p:cNvPr id="8194" name="Picture 2"/>
          <p:cNvPicPr>
            <a:picLocks noChangeAspect="1" noChangeArrowheads="1"/>
          </p:cNvPicPr>
          <p:nvPr/>
        </p:nvPicPr>
        <p:blipFill>
          <a:blip r:embed="rId2" cstate="print"/>
          <a:srcRect/>
          <a:stretch>
            <a:fillRect/>
          </a:stretch>
        </p:blipFill>
        <p:spPr bwMode="auto">
          <a:xfrm>
            <a:off x="2123728" y="1556792"/>
            <a:ext cx="5179926" cy="3926601"/>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51</a:t>
            </a:fld>
            <a:endParaRPr lang="ru-RU" altLang="ru-RU"/>
          </a:p>
        </p:txBody>
      </p:sp>
      <p:pic>
        <p:nvPicPr>
          <p:cNvPr id="9218" name="Picture 2"/>
          <p:cNvPicPr>
            <a:picLocks noChangeAspect="1" noChangeArrowheads="1"/>
          </p:cNvPicPr>
          <p:nvPr/>
        </p:nvPicPr>
        <p:blipFill>
          <a:blip r:embed="rId2" cstate="print"/>
          <a:srcRect/>
          <a:stretch>
            <a:fillRect/>
          </a:stretch>
        </p:blipFill>
        <p:spPr bwMode="auto">
          <a:xfrm>
            <a:off x="1835696" y="1081253"/>
            <a:ext cx="6192688" cy="479518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52</a:t>
            </a:fld>
            <a:endParaRPr lang="ru-RU" altLang="ru-RU"/>
          </a:p>
        </p:txBody>
      </p:sp>
      <p:pic>
        <p:nvPicPr>
          <p:cNvPr id="10242" name="Picture 2"/>
          <p:cNvPicPr>
            <a:picLocks noChangeAspect="1" noChangeArrowheads="1"/>
          </p:cNvPicPr>
          <p:nvPr/>
        </p:nvPicPr>
        <p:blipFill>
          <a:blip r:embed="rId2" cstate="print"/>
          <a:srcRect/>
          <a:stretch>
            <a:fillRect/>
          </a:stretch>
        </p:blipFill>
        <p:spPr bwMode="auto">
          <a:xfrm>
            <a:off x="1691680" y="1268760"/>
            <a:ext cx="5860592" cy="447729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53</a:t>
            </a:fld>
            <a:endParaRPr lang="ru-RU" altLang="ru-RU"/>
          </a:p>
        </p:txBody>
      </p:sp>
      <p:pic>
        <p:nvPicPr>
          <p:cNvPr id="11266" name="Picture 2"/>
          <p:cNvPicPr>
            <a:picLocks noChangeAspect="1" noChangeArrowheads="1"/>
          </p:cNvPicPr>
          <p:nvPr/>
        </p:nvPicPr>
        <p:blipFill>
          <a:blip r:embed="rId2" cstate="print"/>
          <a:srcRect/>
          <a:stretch>
            <a:fillRect/>
          </a:stretch>
        </p:blipFill>
        <p:spPr bwMode="auto">
          <a:xfrm>
            <a:off x="1691680" y="1196752"/>
            <a:ext cx="6160541" cy="4669673"/>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54</a:t>
            </a:fld>
            <a:endParaRPr lang="ru-RU" altLang="ru-RU"/>
          </a:p>
        </p:txBody>
      </p:sp>
      <p:pic>
        <p:nvPicPr>
          <p:cNvPr id="12290" name="Picture 2"/>
          <p:cNvPicPr>
            <a:picLocks noChangeAspect="1" noChangeArrowheads="1"/>
          </p:cNvPicPr>
          <p:nvPr/>
        </p:nvPicPr>
        <p:blipFill>
          <a:blip r:embed="rId2" cstate="print"/>
          <a:srcRect/>
          <a:stretch>
            <a:fillRect/>
          </a:stretch>
        </p:blipFill>
        <p:spPr bwMode="auto">
          <a:xfrm>
            <a:off x="1979712" y="1327968"/>
            <a:ext cx="5508006" cy="420206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55</a:t>
            </a:fld>
            <a:endParaRPr lang="ru-RU" altLang="ru-RU"/>
          </a:p>
        </p:txBody>
      </p:sp>
      <p:pic>
        <p:nvPicPr>
          <p:cNvPr id="13314" name="Picture 2"/>
          <p:cNvPicPr>
            <a:picLocks noChangeAspect="1" noChangeArrowheads="1"/>
          </p:cNvPicPr>
          <p:nvPr/>
        </p:nvPicPr>
        <p:blipFill>
          <a:blip r:embed="rId2" cstate="print"/>
          <a:srcRect/>
          <a:stretch>
            <a:fillRect/>
          </a:stretch>
        </p:blipFill>
        <p:spPr bwMode="auto">
          <a:xfrm>
            <a:off x="1619672" y="1196752"/>
            <a:ext cx="6035576" cy="461642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56</a:t>
            </a:fld>
            <a:endParaRPr lang="ru-RU" altLang="ru-RU"/>
          </a:p>
        </p:txBody>
      </p:sp>
      <p:pic>
        <p:nvPicPr>
          <p:cNvPr id="15362" name="Picture 2"/>
          <p:cNvPicPr>
            <a:picLocks noChangeAspect="1" noChangeArrowheads="1"/>
          </p:cNvPicPr>
          <p:nvPr/>
        </p:nvPicPr>
        <p:blipFill>
          <a:blip r:embed="rId2" cstate="print"/>
          <a:srcRect/>
          <a:stretch>
            <a:fillRect/>
          </a:stretch>
        </p:blipFill>
        <p:spPr bwMode="auto">
          <a:xfrm>
            <a:off x="1907704" y="1383044"/>
            <a:ext cx="5544616" cy="4091911"/>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57</a:t>
            </a:fld>
            <a:endParaRPr lang="ru-RU" altLang="ru-RU"/>
          </a:p>
        </p:txBody>
      </p:sp>
      <p:pic>
        <p:nvPicPr>
          <p:cNvPr id="16386" name="Picture 2"/>
          <p:cNvPicPr>
            <a:picLocks noChangeAspect="1" noChangeArrowheads="1"/>
          </p:cNvPicPr>
          <p:nvPr/>
        </p:nvPicPr>
        <p:blipFill>
          <a:blip r:embed="rId2" cstate="print"/>
          <a:srcRect/>
          <a:stretch>
            <a:fillRect/>
          </a:stretch>
        </p:blipFill>
        <p:spPr bwMode="auto">
          <a:xfrm>
            <a:off x="1619672" y="1268760"/>
            <a:ext cx="6264696" cy="4806534"/>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pPr>
                <a:defRPr/>
              </a:pPr>
              <a:t>58</a:t>
            </a:fld>
            <a:endParaRPr lang="ru-RU" altLang="ru-RU"/>
          </a:p>
        </p:txBody>
      </p:sp>
      <p:pic>
        <p:nvPicPr>
          <p:cNvPr id="17410" name="Picture 2"/>
          <p:cNvPicPr>
            <a:picLocks noChangeAspect="1" noChangeArrowheads="1"/>
          </p:cNvPicPr>
          <p:nvPr/>
        </p:nvPicPr>
        <p:blipFill>
          <a:blip r:embed="rId2" cstate="print"/>
          <a:srcRect/>
          <a:stretch>
            <a:fillRect/>
          </a:stretch>
        </p:blipFill>
        <p:spPr bwMode="auto">
          <a:xfrm>
            <a:off x="1475656" y="1268760"/>
            <a:ext cx="6192688" cy="4743153"/>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1412776"/>
            <a:ext cx="8229600" cy="4454624"/>
          </a:xfrm>
        </p:spPr>
        <p:txBody>
          <a:bodyPr/>
          <a:lstStyle/>
          <a:p>
            <a:pPr algn="ctr"/>
            <a:endParaRPr lang="ru-RU" sz="2000" dirty="0">
              <a:latin typeface="Times New Roman" panose="02020603050405020304" pitchFamily="18" charset="0"/>
              <a:cs typeface="Times New Roman" panose="02020603050405020304" pitchFamily="18" charset="0"/>
            </a:endParaRPr>
          </a:p>
          <a:p>
            <a:pPr marL="0" indent="0" algn="ctr">
              <a:buNone/>
            </a:pPr>
            <a:endParaRPr lang="ru-RU" sz="2000" dirty="0">
              <a:latin typeface="Times New Roman" panose="02020603050405020304" pitchFamily="18" charset="0"/>
              <a:cs typeface="Times New Roman" panose="02020603050405020304" pitchFamily="18" charset="0"/>
            </a:endParaRPr>
          </a:p>
          <a:p>
            <a:pPr algn="ctr">
              <a:buNone/>
            </a:pPr>
            <a:r>
              <a:rPr lang="ru-RU" sz="3200" dirty="0">
                <a:latin typeface="Times New Roman" panose="02020603050405020304" pitchFamily="18" charset="0"/>
                <a:cs typeface="Times New Roman" panose="02020603050405020304" pitchFamily="18" charset="0"/>
              </a:rPr>
              <a:t>ПРИМЕР</a:t>
            </a:r>
            <a:br>
              <a:rPr lang="ru-RU" sz="3200" dirty="0">
                <a:latin typeface="Times New Roman" panose="02020603050405020304" pitchFamily="18" charset="0"/>
                <a:cs typeface="Times New Roman" panose="02020603050405020304" pitchFamily="18" charset="0"/>
              </a:rPr>
            </a:br>
            <a:r>
              <a:rPr lang="ru-RU" sz="3200" dirty="0">
                <a:latin typeface="Times New Roman" panose="02020603050405020304" pitchFamily="18" charset="0"/>
                <a:cs typeface="Times New Roman" panose="02020603050405020304" pitchFamily="18" charset="0"/>
              </a:rPr>
              <a:t>ЭКСПЕРТНОЙ СИСТЕМЫ ПОДДЕРЖКИ ПРИНЯТИЯ РЕШЕНИЙ В КРИЗИСНЫХ СИТУАЦИЯХ</a:t>
            </a:r>
            <a:br>
              <a:rPr lang="ru-RU" sz="2000" dirty="0">
                <a:latin typeface="Times New Roman" panose="02020603050405020304" pitchFamily="18" charset="0"/>
                <a:cs typeface="Times New Roman" panose="02020603050405020304" pitchFamily="18" charset="0"/>
              </a:rPr>
            </a:br>
            <a:endParaRPr lang="ru-RU" sz="2000" dirty="0">
              <a:latin typeface="Times New Roman" panose="02020603050405020304" pitchFamily="18" charset="0"/>
              <a:cs typeface="Times New Roman" panose="02020603050405020304" pitchFamily="18" charset="0"/>
            </a:endParaRPr>
          </a:p>
        </p:txBody>
      </p:sp>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59</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467544" y="1023142"/>
            <a:ext cx="8496944" cy="4525963"/>
          </a:xfrm>
        </p:spPr>
        <p:txBody>
          <a:bodyPr/>
          <a:lstStyle/>
          <a:p>
            <a:pPr algn="ctr">
              <a:buNone/>
            </a:pPr>
            <a:r>
              <a:rPr lang="ru-RU" sz="3200" dirty="0">
                <a:latin typeface="Times New Roman" panose="02020603050405020304" pitchFamily="18" charset="0"/>
                <a:cs typeface="Times New Roman" panose="02020603050405020304" pitchFamily="18" charset="0"/>
              </a:rPr>
              <a:t>СИСТЕМЫ ИИ И ИХ РОЛЬ В ПОДДЕРЖКЕ УПРАВЛЕНЧЕСКИХ РЕШЕНИЙ</a:t>
            </a:r>
          </a:p>
          <a:p>
            <a:endParaRPr lang="ru-RU" dirty="0">
              <a:latin typeface="Times New Roman" panose="02020603050405020304" pitchFamily="18" charset="0"/>
              <a:cs typeface="Times New Roman" panose="02020603050405020304" pitchFamily="18" charset="0"/>
            </a:endParaRPr>
          </a:p>
        </p:txBody>
      </p:sp>
      <p:sp>
        <p:nvSpPr>
          <p:cNvPr id="5" name="Номер слайда 4"/>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6</a:t>
            </a:fld>
            <a:endParaRPr lang="be-BY">
              <a:latin typeface="Times New Roman" panose="02020603050405020304" pitchFamily="18" charset="0"/>
              <a:cs typeface="Times New Roman" panose="02020603050405020304" pitchFamily="18" charset="0"/>
            </a:endParaRPr>
          </a:p>
        </p:txBody>
      </p:sp>
      <p:pic>
        <p:nvPicPr>
          <p:cNvPr id="4" name="Рисунок 3" descr="f45f1239-797c-4390-ba05-dc556bd81f23.jpg"/>
          <p:cNvPicPr>
            <a:picLocks noChangeAspect="1"/>
          </p:cNvPicPr>
          <p:nvPr/>
        </p:nvPicPr>
        <p:blipFill>
          <a:blip r:embed="rId2" cstate="print"/>
          <a:stretch>
            <a:fillRect/>
          </a:stretch>
        </p:blipFill>
        <p:spPr>
          <a:xfrm>
            <a:off x="2571736" y="3286124"/>
            <a:ext cx="6215106" cy="3107553"/>
          </a:xfrm>
          <a:prstGeom prst="rect">
            <a:avLst/>
          </a:prstGeom>
          <a:ln>
            <a:noFill/>
          </a:ln>
          <a:effectLst>
            <a:softEdge rad="112500"/>
          </a:effectLst>
        </p:spPr>
      </p:pic>
    </p:spTree>
    <p:extLst>
      <p:ext uri="{BB962C8B-B14F-4D97-AF65-F5344CB8AC3E}">
        <p14:creationId xmlns:p14="http://schemas.microsoft.com/office/powerpoint/2010/main" val="4140423420"/>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p:nvPr>
        </p:nvSpPr>
        <p:spPr>
          <a:xfrm>
            <a:off x="395536" y="1052736"/>
            <a:ext cx="8229600" cy="5410200"/>
          </a:xfrm>
        </p:spPr>
        <p:txBody>
          <a:bodyPr/>
          <a:lstStyle/>
          <a:p>
            <a:pPr indent="0" algn="ctr">
              <a:buNone/>
            </a:pPr>
            <a:r>
              <a:rPr lang="ru-RU" altLang="ru-RU" sz="2000" dirty="0">
                <a:solidFill>
                  <a:srgbClr val="000000"/>
                </a:solidFill>
                <a:latin typeface="Times New Roman" panose="02020603050405020304" pitchFamily="18" charset="0"/>
                <a:cs typeface="Times New Roman" panose="02020603050405020304" pitchFamily="18" charset="0"/>
              </a:rPr>
              <a:t>Последовательность действий при решении задачи формирования правил классификации КС такова.</a:t>
            </a:r>
            <a:endParaRPr lang="ru-RU" altLang="ru-RU" sz="2000" dirty="0">
              <a:latin typeface="Times New Roman" panose="02020603050405020304" pitchFamily="18" charset="0"/>
              <a:cs typeface="Times New Roman" panose="02020603050405020304" pitchFamily="18" charset="0"/>
            </a:endParaRPr>
          </a:p>
          <a:p>
            <a:pPr indent="0" algn="ctr">
              <a:buNone/>
            </a:pPr>
            <a:r>
              <a:rPr lang="ru-RU" altLang="ru-RU" sz="2000" u="sng" dirty="0">
                <a:solidFill>
                  <a:srgbClr val="000000"/>
                </a:solidFill>
                <a:latin typeface="Times New Roman" panose="02020603050405020304" pitchFamily="18" charset="0"/>
                <a:cs typeface="Times New Roman" panose="02020603050405020304" pitchFamily="18" charset="0"/>
              </a:rPr>
              <a:t>1-ый этап. Классификация известных КС.</a:t>
            </a:r>
            <a:r>
              <a:rPr lang="ru-RU" altLang="ru-RU" sz="2000" dirty="0">
                <a:solidFill>
                  <a:srgbClr val="000000"/>
                </a:solidFill>
                <a:latin typeface="Times New Roman" panose="02020603050405020304" pitchFamily="18" charset="0"/>
                <a:cs typeface="Times New Roman" panose="02020603050405020304" pitchFamily="18" charset="0"/>
              </a:rPr>
              <a:t> </a:t>
            </a:r>
            <a:endParaRPr lang="en-US" altLang="ru-RU" sz="2000" dirty="0">
              <a:solidFill>
                <a:srgbClr val="000000"/>
              </a:solidFill>
              <a:latin typeface="Times New Roman" panose="02020603050405020304" pitchFamily="18" charset="0"/>
              <a:cs typeface="Times New Roman" panose="02020603050405020304" pitchFamily="18" charset="0"/>
            </a:endParaRPr>
          </a:p>
          <a:p>
            <a:pPr indent="0" algn="ctr">
              <a:buNone/>
            </a:pPr>
            <a:r>
              <a:rPr lang="ru-RU" altLang="ru-RU" sz="2000" dirty="0">
                <a:solidFill>
                  <a:srgbClr val="000000"/>
                </a:solidFill>
                <a:latin typeface="Times New Roman" panose="02020603050405020304" pitchFamily="18" charset="0"/>
                <a:cs typeface="Times New Roman" panose="02020603050405020304" pitchFamily="18" charset="0"/>
              </a:rPr>
              <a:t>Эксперты классифицируют   кризисные ситуации, информация о которых уже имеется. При этом строится обучающая матрица (табл.2), в которой каждая строка описания объекта дополнятся номером присвоенного экспертом класса объекта.</a:t>
            </a:r>
            <a:endParaRPr lang="ru-RU" altLang="ru-RU" sz="2000" dirty="0">
              <a:latin typeface="Times New Roman" panose="02020603050405020304" pitchFamily="18" charset="0"/>
              <a:cs typeface="Times New Roman" panose="02020603050405020304" pitchFamily="18" charset="0"/>
            </a:endParaRPr>
          </a:p>
          <a:p>
            <a:pPr indent="0" algn="ctr">
              <a:buNone/>
            </a:pPr>
            <a:r>
              <a:rPr lang="ru-RU" altLang="ru-RU" sz="2000" u="sng" dirty="0">
                <a:solidFill>
                  <a:srgbClr val="000000"/>
                </a:solidFill>
                <a:latin typeface="Times New Roman" panose="02020603050405020304" pitchFamily="18" charset="0"/>
                <a:cs typeface="Times New Roman" panose="02020603050405020304" pitchFamily="18" charset="0"/>
              </a:rPr>
              <a:t>2-ой этап. Формирование правил классификации. </a:t>
            </a:r>
            <a:endParaRPr lang="ru-RU" altLang="ru-RU" sz="2000" dirty="0">
              <a:latin typeface="Times New Roman" panose="02020603050405020304" pitchFamily="18" charset="0"/>
              <a:cs typeface="Times New Roman" panose="02020603050405020304" pitchFamily="18" charset="0"/>
            </a:endParaRPr>
          </a:p>
          <a:p>
            <a:pPr indent="0" algn="ctr">
              <a:buNone/>
            </a:pPr>
            <a:r>
              <a:rPr lang="ru-RU" altLang="ru-RU" sz="2000" u="sng" dirty="0">
                <a:solidFill>
                  <a:srgbClr val="000000"/>
                </a:solidFill>
                <a:latin typeface="Times New Roman" panose="02020603050405020304" pitchFamily="18" charset="0"/>
                <a:cs typeface="Times New Roman" panose="02020603050405020304" pitchFamily="18" charset="0"/>
              </a:rPr>
              <a:t>3-ий этап. Классификация новых объектов.</a:t>
            </a:r>
            <a:r>
              <a:rPr lang="ru-RU" altLang="ru-RU" sz="2000" dirty="0">
                <a:solidFill>
                  <a:srgbClr val="000000"/>
                </a:solidFill>
                <a:latin typeface="Times New Roman" panose="02020603050405020304" pitchFamily="18" charset="0"/>
                <a:cs typeface="Times New Roman" panose="02020603050405020304" pitchFamily="18" charset="0"/>
              </a:rPr>
              <a:t> </a:t>
            </a:r>
            <a:endParaRPr lang="en-US" altLang="ru-RU" sz="2000" dirty="0">
              <a:solidFill>
                <a:srgbClr val="000000"/>
              </a:solidFill>
              <a:latin typeface="Times New Roman" panose="02020603050405020304" pitchFamily="18" charset="0"/>
              <a:cs typeface="Times New Roman" panose="02020603050405020304" pitchFamily="18" charset="0"/>
            </a:endParaRPr>
          </a:p>
          <a:p>
            <a:pPr indent="0" algn="ctr">
              <a:buNone/>
            </a:pPr>
            <a:r>
              <a:rPr lang="ru-RU" altLang="ru-RU" sz="2000" dirty="0">
                <a:solidFill>
                  <a:srgbClr val="000000"/>
                </a:solidFill>
                <a:latin typeface="Times New Roman" panose="02020603050405020304" pitchFamily="18" charset="0"/>
                <a:cs typeface="Times New Roman" panose="02020603050405020304" pitchFamily="18" charset="0"/>
              </a:rPr>
              <a:t>Производится анализ применимости сформированных на 2-ом этапе правил классификации. Если правила классификации верны, то они используются для классификации новых объектов. В случае если сформированные правила классификации оказываются неприменимыми для классификации новых объектов, описание нового объекта добавляется в обучающую матрицу и снова производится формирование правил классификации.</a:t>
            </a:r>
          </a:p>
        </p:txBody>
      </p:sp>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60</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p:nvPr>
        </p:nvSpPr>
        <p:spPr/>
        <p:txBody>
          <a:bodyPr/>
          <a:lstStyle/>
          <a:p>
            <a:pPr indent="457200" algn="ctr" eaLnBrk="1" hangingPunct="1"/>
            <a:endParaRPr lang="ru-RU" altLang="ru-RU" sz="2000" dirty="0">
              <a:latin typeface="Times New Roman" panose="02020603050405020304" pitchFamily="18" charset="0"/>
              <a:cs typeface="Times New Roman" panose="02020603050405020304" pitchFamily="18" charset="0"/>
            </a:endParaRPr>
          </a:p>
          <a:p>
            <a:pPr indent="457200" algn="ctr" eaLnBrk="1" hangingPunct="1"/>
            <a:endParaRPr lang="ru-RU" altLang="ru-RU" sz="2000" dirty="0">
              <a:latin typeface="Times New Roman" panose="02020603050405020304" pitchFamily="18" charset="0"/>
              <a:cs typeface="Times New Roman" panose="02020603050405020304" pitchFamily="18" charset="0"/>
            </a:endParaRPr>
          </a:p>
          <a:p>
            <a:pPr indent="457200" algn="ctr" eaLnBrk="1" hangingPunct="1"/>
            <a:r>
              <a:rPr lang="ru-RU" altLang="ru-RU" sz="2000" dirty="0">
                <a:latin typeface="Times New Roman" panose="02020603050405020304" pitchFamily="18" charset="0"/>
                <a:cs typeface="Times New Roman" panose="02020603050405020304" pitchFamily="18" charset="0"/>
              </a:rPr>
              <a:t>При  формировании обучающей матрицы эксперт относит ту или иную КС к определенному классу. Для приведенного выше примера матрицы описания кризисных ситуаций (табл. 1) обучающая матрица  имеет следующий вид (табл. 2).</a:t>
            </a:r>
          </a:p>
          <a:p>
            <a:pPr indent="457200" algn="ctr" eaLnBrk="1" hangingPunct="1"/>
            <a:r>
              <a:rPr lang="ru-RU" altLang="ru-RU" sz="2000" dirty="0">
                <a:latin typeface="Times New Roman" panose="02020603050405020304" pitchFamily="18" charset="0"/>
                <a:cs typeface="Times New Roman" panose="02020603050405020304" pitchFamily="18" charset="0"/>
              </a:rPr>
              <a:t>Алгоритм построения правил классификации позволяет выявить общие признаки в описаниях предъявляемых системе </a:t>
            </a:r>
            <a:r>
              <a:rPr lang="ru-RU" altLang="ru-RU" sz="2000" dirty="0" err="1">
                <a:latin typeface="Times New Roman" panose="02020603050405020304" pitchFamily="18" charset="0"/>
                <a:cs typeface="Times New Roman" panose="02020603050405020304" pitchFamily="18" charset="0"/>
              </a:rPr>
              <a:t>отклассифицированных</a:t>
            </a:r>
            <a:r>
              <a:rPr lang="ru-RU" altLang="ru-RU" sz="2000" dirty="0">
                <a:latin typeface="Times New Roman" panose="02020603050405020304" pitchFamily="18" charset="0"/>
                <a:cs typeface="Times New Roman" panose="02020603050405020304" pitchFamily="18" charset="0"/>
              </a:rPr>
              <a:t> экспертами объектов одного класса для построения дерева решений, используемого в дальнейшем для автоматической классификации новых объектов. </a:t>
            </a:r>
          </a:p>
          <a:p>
            <a:pPr algn="ctr"/>
            <a:endParaRPr lang="ru-RU" dirty="0">
              <a:latin typeface="Times New Roman" panose="02020603050405020304" pitchFamily="18" charset="0"/>
              <a:cs typeface="Times New Roman" panose="02020603050405020304" pitchFamily="18" charset="0"/>
            </a:endParaRPr>
          </a:p>
        </p:txBody>
      </p:sp>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61</a:t>
            </a:fld>
            <a:endParaRPr lang="ru-RU" altLang="ru-RU">
              <a:latin typeface="Times New Roman" panose="02020603050405020304" pitchFamily="18" charset="0"/>
              <a:cs typeface="Times New Roman" panose="02020603050405020304"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p:nvPr>
        </p:nvPicPr>
        <p:blipFill>
          <a:blip r:embed="rId2" cstate="print"/>
          <a:srcRect/>
          <a:stretch>
            <a:fillRect/>
          </a:stretch>
        </p:blipFill>
        <p:spPr bwMode="auto">
          <a:xfrm>
            <a:off x="705181" y="1390649"/>
            <a:ext cx="7611235" cy="4342607"/>
          </a:xfrm>
          <a:prstGeom prst="rect">
            <a:avLst/>
          </a:prstGeom>
          <a:noFill/>
          <a:ln w="9525">
            <a:noFill/>
            <a:miter lim="800000"/>
            <a:headEnd/>
            <a:tailEnd/>
          </a:ln>
        </p:spPr>
      </p:pic>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62</a:t>
            </a:fld>
            <a:endParaRPr lang="ru-RU" altLang="ru-RU">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4967495" y="764704"/>
            <a:ext cx="3206326" cy="369332"/>
          </a:xfrm>
          <a:prstGeom prst="rect">
            <a:avLst/>
          </a:prstGeom>
        </p:spPr>
        <p:txBody>
          <a:bodyPr wrap="none">
            <a:spAutoFit/>
          </a:bodyPr>
          <a:lstStyle/>
          <a:p>
            <a:pPr algn="r" eaLnBrk="1" hangingPunct="1">
              <a:defRPr/>
            </a:pPr>
            <a:r>
              <a:rPr lang="ru-RU" dirty="0">
                <a:latin typeface="Times New Roman" panose="02020603050405020304" pitchFamily="18" charset="0"/>
                <a:cs typeface="Times New Roman" panose="02020603050405020304" pitchFamily="18" charset="0"/>
              </a:rPr>
              <a:t>Табл. 1. Матрица описания КС</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p:nvPr>
        </p:nvPicPr>
        <p:blipFill>
          <a:blip r:embed="rId2" cstate="print"/>
          <a:srcRect/>
          <a:stretch>
            <a:fillRect/>
          </a:stretch>
        </p:blipFill>
        <p:spPr bwMode="auto">
          <a:xfrm>
            <a:off x="1115616" y="1556792"/>
            <a:ext cx="6880994" cy="4257675"/>
          </a:xfrm>
          <a:prstGeom prst="rect">
            <a:avLst/>
          </a:prstGeom>
          <a:noFill/>
          <a:ln w="9525">
            <a:noFill/>
            <a:miter lim="800000"/>
            <a:headEnd/>
            <a:tailEnd/>
          </a:ln>
        </p:spPr>
      </p:pic>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63</a:t>
            </a:fld>
            <a:endParaRPr lang="ru-RU" altLang="ru-RU">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5382807" y="836712"/>
            <a:ext cx="3030573" cy="369332"/>
          </a:xfrm>
          <a:prstGeom prst="rect">
            <a:avLst/>
          </a:prstGeom>
        </p:spPr>
        <p:txBody>
          <a:bodyPr wrap="none">
            <a:spAutoFit/>
          </a:bodyPr>
          <a:lstStyle/>
          <a:p>
            <a:pPr algn="r" eaLnBrk="1" hangingPunct="1"/>
            <a:r>
              <a:rPr lang="ru-RU" altLang="ru-RU" dirty="0">
                <a:latin typeface="Times New Roman" panose="02020603050405020304" pitchFamily="18" charset="0"/>
                <a:cs typeface="Times New Roman" panose="02020603050405020304" pitchFamily="18" charset="0"/>
              </a:rPr>
              <a:t>Табл. 2. Обучающая матрица</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p:nvPr>
        </p:nvSpPr>
        <p:spPr>
          <a:xfrm>
            <a:off x="683568" y="989900"/>
            <a:ext cx="8191984" cy="5401027"/>
          </a:xfrm>
        </p:spPr>
        <p:txBody>
          <a:bodyPr/>
          <a:lstStyle/>
          <a:p>
            <a:pPr marL="0" indent="0" algn="ctr">
              <a:buNone/>
            </a:pPr>
            <a:r>
              <a:rPr lang="ru-RU" altLang="ru-RU" sz="2000" dirty="0">
                <a:latin typeface="Times New Roman" panose="02020603050405020304" pitchFamily="18" charset="0"/>
                <a:cs typeface="Times New Roman" panose="02020603050405020304" pitchFamily="18" charset="0"/>
              </a:rPr>
              <a:t>Рис. 1. Дерево решений (использовалась частотная стратегия)</a:t>
            </a:r>
          </a:p>
          <a:p>
            <a:endParaRPr lang="ru-RU" dirty="0">
              <a:latin typeface="Times New Roman" panose="02020603050405020304" pitchFamily="18" charset="0"/>
              <a:cs typeface="Times New Roman" panose="02020603050405020304" pitchFamily="18" charset="0"/>
            </a:endParaRPr>
          </a:p>
        </p:txBody>
      </p:sp>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64</a:t>
            </a:fld>
            <a:endParaRPr lang="ru-RU" altLang="ru-RU">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cstate="print"/>
          <a:srcRect/>
          <a:stretch>
            <a:fillRect/>
          </a:stretch>
        </p:blipFill>
        <p:spPr bwMode="auto">
          <a:xfrm>
            <a:off x="1403648" y="1772816"/>
            <a:ext cx="5832128" cy="3674652"/>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Grp="1" noChangeAspect="1" noChangeArrowheads="1"/>
          </p:cNvPicPr>
          <p:nvPr>
            <p:ph/>
          </p:nvPr>
        </p:nvPicPr>
        <p:blipFill>
          <a:blip r:embed="rId2" cstate="print"/>
          <a:stretch>
            <a:fillRect/>
          </a:stretch>
        </p:blipFill>
        <p:spPr bwMode="auto">
          <a:xfrm>
            <a:off x="2718578" y="1556792"/>
            <a:ext cx="3706844" cy="4038890"/>
          </a:xfrm>
          <a:prstGeom prst="rect">
            <a:avLst/>
          </a:prstGeom>
          <a:noFill/>
          <a:ln w="9525">
            <a:noFill/>
            <a:miter lim="800000"/>
            <a:headEnd/>
            <a:tailEnd/>
          </a:ln>
        </p:spPr>
      </p:pic>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65</a:t>
            </a:fld>
            <a:endParaRPr lang="ru-RU" altLang="ru-RU">
              <a:latin typeface="Times New Roman" panose="02020603050405020304" pitchFamily="18" charset="0"/>
              <a:cs typeface="Times New Roman" panose="02020603050405020304" pitchFamily="18" charset="0"/>
            </a:endParaRPr>
          </a:p>
        </p:txBody>
      </p:sp>
      <p:sp>
        <p:nvSpPr>
          <p:cNvPr id="5" name="Прямоугольник 4"/>
          <p:cNvSpPr/>
          <p:nvPr/>
        </p:nvSpPr>
        <p:spPr>
          <a:xfrm>
            <a:off x="1331640" y="940340"/>
            <a:ext cx="7200800" cy="369332"/>
          </a:xfrm>
          <a:prstGeom prst="rect">
            <a:avLst/>
          </a:prstGeom>
        </p:spPr>
        <p:txBody>
          <a:bodyPr wrap="square">
            <a:spAutoFit/>
          </a:bodyPr>
          <a:lstStyle/>
          <a:p>
            <a:pPr algn="ctr" eaLnBrk="1" hangingPunct="1"/>
            <a:r>
              <a:rPr lang="ru-RU" altLang="ru-RU" dirty="0">
                <a:latin typeface="Times New Roman" panose="02020603050405020304" pitchFamily="18" charset="0"/>
                <a:cs typeface="Times New Roman" panose="02020603050405020304" pitchFamily="18" charset="0"/>
              </a:rPr>
              <a:t>Табл. 3. Обучающая матрица с нечеткими переменными</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66</a:t>
            </a:fld>
            <a:endParaRPr lang="ru-RU" altLang="ru-RU">
              <a:latin typeface="Times New Roman" panose="02020603050405020304" pitchFamily="18" charset="0"/>
              <a:cs typeface="Times New Roman" panose="02020603050405020304" pitchFamily="18" charset="0"/>
            </a:endParaRPr>
          </a:p>
        </p:txBody>
      </p:sp>
      <p:pic>
        <p:nvPicPr>
          <p:cNvPr id="4" name="Picture 2"/>
          <p:cNvPicPr>
            <a:picLocks noChangeAspect="1" noChangeArrowheads="1"/>
          </p:cNvPicPr>
          <p:nvPr/>
        </p:nvPicPr>
        <p:blipFill>
          <a:blip r:embed="rId2" cstate="print"/>
          <a:srcRect/>
          <a:stretch>
            <a:fillRect/>
          </a:stretch>
        </p:blipFill>
        <p:spPr bwMode="auto">
          <a:xfrm>
            <a:off x="971600" y="1844824"/>
            <a:ext cx="6377584" cy="4545886"/>
          </a:xfrm>
          <a:prstGeom prst="rect">
            <a:avLst/>
          </a:prstGeom>
          <a:noFill/>
          <a:ln w="9525">
            <a:noFill/>
            <a:miter lim="800000"/>
            <a:headEnd/>
            <a:tailEnd/>
          </a:ln>
        </p:spPr>
      </p:pic>
      <p:sp>
        <p:nvSpPr>
          <p:cNvPr id="5" name="Прямоугольник 4"/>
          <p:cNvSpPr/>
          <p:nvPr/>
        </p:nvSpPr>
        <p:spPr>
          <a:xfrm>
            <a:off x="2876692" y="1012086"/>
            <a:ext cx="3390615" cy="369332"/>
          </a:xfrm>
          <a:prstGeom prst="rect">
            <a:avLst/>
          </a:prstGeom>
        </p:spPr>
        <p:txBody>
          <a:bodyPr wrap="square">
            <a:spAutoFit/>
          </a:bodyPr>
          <a:lstStyle/>
          <a:p>
            <a:pPr eaLnBrk="1" hangingPunct="1"/>
            <a:r>
              <a:rPr lang="ru-RU" altLang="ru-RU" dirty="0">
                <a:latin typeface="Times New Roman" panose="02020603050405020304" pitchFamily="18" charset="0"/>
                <a:cs typeface="Times New Roman" panose="02020603050405020304" pitchFamily="18" charset="0"/>
              </a:rPr>
              <a:t>Табл. 4.  Дерево решений</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Содержимое 2"/>
          <p:cNvSpPr>
            <a:spLocks noGrp="1"/>
          </p:cNvSpPr>
          <p:nvPr>
            <p:ph idx="1"/>
          </p:nvPr>
        </p:nvSpPr>
        <p:spPr>
          <a:xfrm>
            <a:off x="287337" y="1124744"/>
            <a:ext cx="8569325" cy="6092825"/>
          </a:xfrm>
        </p:spPr>
        <p:txBody>
          <a:bodyPr/>
          <a:lstStyle/>
          <a:p>
            <a:pPr marL="0" indent="450850" algn="ctr">
              <a:buFont typeface="Arial" charset="0"/>
              <a:buNone/>
            </a:pPr>
            <a:r>
              <a:rPr lang="ru-RU" altLang="ru-RU" sz="1800" dirty="0">
                <a:latin typeface="Times New Roman" panose="02020603050405020304" pitchFamily="18" charset="0"/>
                <a:cs typeface="Times New Roman" panose="02020603050405020304" pitchFamily="18" charset="0"/>
              </a:rPr>
              <a:t>1. Возможность автоматизированного обучения с использованием     </a:t>
            </a:r>
            <a:r>
              <a:rPr lang="ru-RU" altLang="ru-RU" sz="1800" dirty="0" err="1">
                <a:latin typeface="Times New Roman" panose="02020603050405020304" pitchFamily="18" charset="0"/>
                <a:cs typeface="Times New Roman" panose="02020603050405020304" pitchFamily="18" charset="0"/>
              </a:rPr>
              <a:t>отклассифицированной</a:t>
            </a:r>
            <a:r>
              <a:rPr lang="ru-RU" altLang="ru-RU" sz="1800" dirty="0">
                <a:latin typeface="Times New Roman" panose="02020603050405020304" pitchFamily="18" charset="0"/>
                <a:cs typeface="Times New Roman" panose="02020603050405020304" pitchFamily="18" charset="0"/>
              </a:rPr>
              <a:t> экспертом обучающей матрицы прецедентов кризисных ситуаций и </a:t>
            </a:r>
            <a:r>
              <a:rPr lang="ru-RU" altLang="ru-RU" sz="1800" i="1" dirty="0">
                <a:latin typeface="Times New Roman" panose="02020603050405020304" pitchFamily="18" charset="0"/>
                <a:cs typeface="Times New Roman" panose="02020603050405020304" pitchFamily="18" charset="0"/>
              </a:rPr>
              <a:t>автоматической классификации</a:t>
            </a:r>
            <a:r>
              <a:rPr lang="ru-RU" altLang="ru-RU" sz="1800" dirty="0">
                <a:latin typeface="Times New Roman" panose="02020603050405020304" pitchFamily="18" charset="0"/>
                <a:cs typeface="Times New Roman" panose="02020603050405020304" pitchFamily="18" charset="0"/>
              </a:rPr>
              <a:t> текущей кризисной ситуации с    использованием ранее  сформированных системой правил классификации.</a:t>
            </a:r>
            <a:endParaRPr lang="ru-RU" altLang="ru-RU" sz="1800" i="1" u="sng" dirty="0">
              <a:latin typeface="Times New Roman" panose="02020603050405020304" pitchFamily="18" charset="0"/>
              <a:cs typeface="Times New Roman" panose="02020603050405020304" pitchFamily="18" charset="0"/>
            </a:endParaRPr>
          </a:p>
          <a:p>
            <a:pPr marL="0" indent="450850" algn="ctr">
              <a:buFont typeface="Arial" charset="0"/>
              <a:buNone/>
            </a:pPr>
            <a:r>
              <a:rPr lang="ru-RU" altLang="ru-RU" sz="1800" dirty="0">
                <a:latin typeface="Times New Roman" panose="02020603050405020304" pitchFamily="18" charset="0"/>
                <a:cs typeface="Times New Roman" panose="02020603050405020304" pitchFamily="18" charset="0"/>
              </a:rPr>
              <a:t>2. Возможность работы  со слабо формализованной </a:t>
            </a:r>
            <a:r>
              <a:rPr lang="ru-RU" altLang="ru-RU" sz="1800" i="1" dirty="0">
                <a:latin typeface="Times New Roman" panose="02020603050405020304" pitchFamily="18" charset="0"/>
                <a:cs typeface="Times New Roman" panose="02020603050405020304" pitchFamily="18" charset="0"/>
              </a:rPr>
              <a:t>нечеткой информацией</a:t>
            </a:r>
            <a:r>
              <a:rPr lang="ru-RU" altLang="ru-RU" sz="1800" dirty="0">
                <a:latin typeface="Times New Roman" panose="02020603050405020304" pitchFamily="18" charset="0"/>
                <a:cs typeface="Times New Roman" panose="02020603050405020304" pitchFamily="18" charset="0"/>
              </a:rPr>
              <a:t>. Для описания большинства объектов реального мира и  тем  более  для описания   кризисных ситуаций стандартные  средства (такие,  как  реляционные таблицы)       непригодны, т.к. вносят существенную погрешность в точность расчетов.  В этой    связи  в   ЭС ПРКС используется объектная  модель базы знаний, реализован математический аппарат нечеткой логики  и созданы элементы управления для   работы с такими данными -  движки, позволяющие пользователю   задать уровень  достоверности значений признаков в описании кризисных ситуаций. </a:t>
            </a:r>
            <a:endParaRPr lang="ru-RU" altLang="ru-RU" sz="1800" i="1" u="sng" dirty="0">
              <a:latin typeface="Times New Roman" panose="02020603050405020304" pitchFamily="18" charset="0"/>
              <a:cs typeface="Times New Roman" panose="02020603050405020304" pitchFamily="18" charset="0"/>
            </a:endParaRPr>
          </a:p>
          <a:p>
            <a:pPr marL="0" indent="450850" algn="ctr">
              <a:buFont typeface="Arial" charset="0"/>
              <a:buNone/>
            </a:pPr>
            <a:r>
              <a:rPr lang="ru-RU" altLang="ru-RU" sz="1800" dirty="0">
                <a:latin typeface="Times New Roman" panose="02020603050405020304" pitchFamily="18" charset="0"/>
                <a:cs typeface="Times New Roman" panose="02020603050405020304" pitchFamily="18" charset="0"/>
              </a:rPr>
              <a:t>3. Удобство работы </a:t>
            </a:r>
            <a:r>
              <a:rPr lang="ru-RU" altLang="ru-RU" sz="1800" i="1" dirty="0">
                <a:latin typeface="Times New Roman" panose="02020603050405020304" pitchFamily="18" charset="0"/>
                <a:cs typeface="Times New Roman" panose="02020603050405020304" pitchFamily="18" charset="0"/>
              </a:rPr>
              <a:t>с большими массивами данных</a:t>
            </a:r>
            <a:r>
              <a:rPr lang="ru-RU" altLang="ru-RU" sz="1800" dirty="0">
                <a:latin typeface="Times New Roman" panose="02020603050405020304" pitchFamily="18" charset="0"/>
                <a:cs typeface="Times New Roman" panose="02020603050405020304" pitchFamily="18" charset="0"/>
              </a:rPr>
              <a:t> (до 1000 прецедентов кризисных ситуаций, до 20 признаков и до 40 значений признаков описания КС по схеме «признак-значение» - (</a:t>
            </a:r>
            <a:r>
              <a:rPr lang="ru-RU" altLang="ru-RU" sz="1800" i="1" dirty="0">
                <a:latin typeface="Times New Roman" panose="02020603050405020304" pitchFamily="18" charset="0"/>
                <a:cs typeface="Times New Roman" panose="02020603050405020304" pitchFamily="18" charset="0"/>
              </a:rPr>
              <a:t>в разрабатываемой версии системы)</a:t>
            </a:r>
            <a:r>
              <a:rPr lang="ru-RU" altLang="ru-RU" sz="1800" dirty="0">
                <a:latin typeface="Times New Roman" panose="02020603050405020304" pitchFamily="18" charset="0"/>
                <a:cs typeface="Times New Roman" panose="02020603050405020304" pitchFamily="18" charset="0"/>
              </a:rPr>
              <a:t> в базе знаний обеспечивается с помощью перемещаемой  пользователем  адаптивной панели инструментов.</a:t>
            </a:r>
            <a:endParaRPr lang="ru-RU" altLang="ru-RU" sz="1800" i="1" u="sng" dirty="0">
              <a:latin typeface="Times New Roman" panose="02020603050405020304" pitchFamily="18" charset="0"/>
              <a:cs typeface="Times New Roman" panose="02020603050405020304" pitchFamily="18" charset="0"/>
            </a:endParaRPr>
          </a:p>
          <a:p>
            <a:pPr marL="0" indent="450850" algn="ctr">
              <a:buFont typeface="Arial" charset="0"/>
              <a:buNone/>
            </a:pPr>
            <a:endParaRPr lang="ru-RU" altLang="ru-RU" sz="1800" dirty="0">
              <a:latin typeface="Times New Roman" panose="02020603050405020304" pitchFamily="18" charset="0"/>
              <a:cs typeface="Times New Roman" panose="02020603050405020304" pitchFamily="18" charset="0"/>
            </a:endParaRPr>
          </a:p>
        </p:txBody>
      </p:sp>
      <p:sp>
        <p:nvSpPr>
          <p:cNvPr id="31748" name="Номер слайда 3"/>
          <p:cNvSpPr>
            <a:spLocks noGrp="1"/>
          </p:cNvSpPr>
          <p:nvPr>
            <p:ph type="sldNum" sz="quarter" idx="12"/>
          </p:nvPr>
        </p:nvSpPr>
        <p:spPr bwMode="auto">
          <a:noFill/>
          <a:ln>
            <a:miter lim="800000"/>
            <a:headEnd/>
            <a:tailEnd/>
          </a:ln>
        </p:spPr>
        <p:txBody>
          <a:bodyPr/>
          <a:lstStyle/>
          <a:p>
            <a:fld id="{9C311F58-06F2-4DBC-A5F7-646C952B0E41}" type="slidenum">
              <a:rPr lang="ru-RU" altLang="ru-RU">
                <a:latin typeface="Times New Roman" panose="02020603050405020304" pitchFamily="18" charset="0"/>
                <a:cs typeface="Times New Roman" panose="02020603050405020304" pitchFamily="18" charset="0"/>
              </a:rPr>
              <a:pPr/>
              <a:t>67</a:t>
            </a:fld>
            <a:endParaRPr lang="ru-RU" altLang="ru-R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4F88D21-ABF2-43FA-B8E0-EE644643119F}"/>
              </a:ext>
            </a:extLst>
          </p:cNvPr>
          <p:cNvSpPr txBox="1"/>
          <p:nvPr/>
        </p:nvSpPr>
        <p:spPr>
          <a:xfrm>
            <a:off x="175998" y="260648"/>
            <a:ext cx="4572000" cy="369332"/>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ДОСТОИНСТВА ЭС ПРКС</a:t>
            </a:r>
            <a:endParaRPr lang="ru-RU" dirty="0">
              <a:solidFill>
                <a:schemeClr val="bg1"/>
              </a:solidFill>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2770" name="Номер слайда 1"/>
          <p:cNvSpPr>
            <a:spLocks noGrp="1"/>
          </p:cNvSpPr>
          <p:nvPr>
            <p:ph type="sldNum" sz="quarter" idx="11"/>
          </p:nvPr>
        </p:nvSpPr>
        <p:spPr bwMode="auto">
          <a:noFill/>
          <a:ln>
            <a:miter lim="800000"/>
            <a:headEnd/>
            <a:tailEnd/>
          </a:ln>
        </p:spPr>
        <p:txBody>
          <a:bodyPr/>
          <a:lstStyle/>
          <a:p>
            <a:fld id="{75F794CE-D046-472B-A612-C4155DEE6D3F}" type="slidenum">
              <a:rPr lang="ru-RU" altLang="ru-RU">
                <a:latin typeface="Times New Roman" panose="02020603050405020304" pitchFamily="18" charset="0"/>
                <a:cs typeface="Times New Roman" panose="02020603050405020304" pitchFamily="18" charset="0"/>
              </a:rPr>
              <a:pPr/>
              <a:t>68</a:t>
            </a:fld>
            <a:endParaRPr lang="ru-RU" altLang="ru-RU" dirty="0">
              <a:latin typeface="Times New Roman" panose="02020603050405020304" pitchFamily="18" charset="0"/>
              <a:cs typeface="Times New Roman" panose="02020603050405020304" pitchFamily="18" charset="0"/>
            </a:endParaRPr>
          </a:p>
        </p:txBody>
      </p:sp>
      <p:sp>
        <p:nvSpPr>
          <p:cNvPr id="32771" name="Прямоугольник 2"/>
          <p:cNvSpPr>
            <a:spLocks noChangeArrowheads="1"/>
          </p:cNvSpPr>
          <p:nvPr/>
        </p:nvSpPr>
        <p:spPr bwMode="auto">
          <a:xfrm>
            <a:off x="174625" y="1000880"/>
            <a:ext cx="8713787" cy="5601533"/>
          </a:xfrm>
          <a:prstGeom prst="rect">
            <a:avLst/>
          </a:prstGeom>
          <a:noFill/>
          <a:ln w="9525">
            <a:noFill/>
            <a:miter lim="800000"/>
            <a:headEnd/>
            <a:tailEnd/>
          </a:ln>
        </p:spPr>
        <p:txBody>
          <a:bodyPr>
            <a:spAutoFit/>
          </a:bodyPr>
          <a:lstStyle/>
          <a:p>
            <a:pPr indent="450850" algn="ctr" eaLnBrk="1" hangingPunct="1"/>
            <a:r>
              <a:rPr lang="ru-RU" altLang="ru-RU" sz="1600" dirty="0">
                <a:latin typeface="Times New Roman" panose="02020603050405020304" pitchFamily="18" charset="0"/>
                <a:cs typeface="Times New Roman" panose="02020603050405020304" pitchFamily="18" charset="0"/>
              </a:rPr>
              <a:t>4. Пользовательский интерфейс   спроектирован с учетом требований к отображению большого объема информации без потери информативности и к понижению  информационного «шума»,  для чего   реализованы «полупрозрачные» экранные формы  и подкрашивание элементов обучающей матрицы с разным уровнем достоверности в разные цвета с  целью  концентрации  внимания  пользователя на решаемой проблеме. Удобство взаимодействия с ЭС ПРКС обеспечивается также другими элементами «дружественного»  интерфейса  (выпадающие  меню, графическая репрезентация результатов расчетов -  диаграммы, деревья  решений в графической форме, представление деревьев решений на  естественном языке, выдача различных справок пользователю).</a:t>
            </a:r>
          </a:p>
          <a:p>
            <a:pPr indent="450850" algn="ctr" eaLnBrk="1" hangingPunct="1"/>
            <a:r>
              <a:rPr lang="ru-RU" altLang="ru-RU" sz="1600" dirty="0">
                <a:latin typeface="Times New Roman" panose="02020603050405020304" pitchFamily="18" charset="0"/>
                <a:cs typeface="Times New Roman" panose="02020603050405020304" pitchFamily="18" charset="0"/>
              </a:rPr>
              <a:t>5. Возможность реализации в двух  схемах компоновки: «клиент-сервер» и   «</a:t>
            </a:r>
            <a:r>
              <a:rPr lang="ru-RU" altLang="ru-RU" sz="1600" dirty="0" err="1">
                <a:latin typeface="Times New Roman" panose="02020603050405020304" pitchFamily="18" charset="0"/>
                <a:cs typeface="Times New Roman" panose="02020603050405020304" pitchFamily="18" charset="0"/>
              </a:rPr>
              <a:t>desktop</a:t>
            </a:r>
            <a:r>
              <a:rPr lang="ru-RU" altLang="ru-RU" sz="1600" dirty="0">
                <a:latin typeface="Times New Roman" panose="02020603050405020304" pitchFamily="18" charset="0"/>
                <a:cs typeface="Times New Roman" panose="02020603050405020304" pitchFamily="18" charset="0"/>
              </a:rPr>
              <a:t>»; в  первом  варианте на сервере размещается база  знаний, а на клиентах –  пользовательский  инструментарий, во   втором   варианте  вся экспертная система размещается на одном компьютере. </a:t>
            </a:r>
            <a:endParaRPr lang="ru-RU" altLang="ru-RU" sz="1600" i="1" u="sng" dirty="0">
              <a:latin typeface="Times New Roman" panose="02020603050405020304" pitchFamily="18" charset="0"/>
              <a:cs typeface="Times New Roman" panose="02020603050405020304" pitchFamily="18" charset="0"/>
            </a:endParaRPr>
          </a:p>
          <a:p>
            <a:pPr indent="450850" algn="ctr" eaLnBrk="1" hangingPunct="1"/>
            <a:r>
              <a:rPr lang="ru-RU" altLang="ru-RU" sz="1600" dirty="0">
                <a:latin typeface="Times New Roman" panose="02020603050405020304" pitchFamily="18" charset="0"/>
                <a:cs typeface="Times New Roman" panose="02020603050405020304" pitchFamily="18" charset="0"/>
              </a:rPr>
              <a:t>6. Отсутствие зависимости от выбранной СУБД.</a:t>
            </a:r>
          </a:p>
          <a:p>
            <a:pPr indent="450850" algn="ctr" eaLnBrk="1" hangingPunct="1"/>
            <a:r>
              <a:rPr lang="ru-RU" altLang="ru-RU" sz="1600" dirty="0">
                <a:latin typeface="Times New Roman" panose="02020603050405020304" pitchFamily="18" charset="0"/>
                <a:cs typeface="Times New Roman" panose="02020603050405020304" pitchFamily="18" charset="0"/>
              </a:rPr>
              <a:t>7. Возможность проведения анализа статистических показателей качества дерева    решений встроенными средствами, позволяющего определить, в каком направлении следует повышать качество базы знаний, о кризисных ситуациях какого класса в обучающей выборке меньше всего знаний, какие атрибуты наиболее характерны для того или иного класса кризисных ситуаций и т.п. Все эти возможности позволяют выявлять дополнительные закономерности в базе знаний.</a:t>
            </a:r>
            <a:endParaRPr lang="ru-RU" altLang="ru-RU" sz="1600" i="1" u="sng" dirty="0">
              <a:latin typeface="Times New Roman" panose="02020603050405020304" pitchFamily="18" charset="0"/>
              <a:cs typeface="Times New Roman" panose="02020603050405020304" pitchFamily="18" charset="0"/>
            </a:endParaRPr>
          </a:p>
          <a:p>
            <a:pPr indent="450850" algn="ctr" eaLnBrk="1" hangingPunct="1"/>
            <a:endParaRPr lang="ru-RU" altLang="ru-RU" sz="1600" dirty="0">
              <a:latin typeface="Times New Roman" panose="02020603050405020304" pitchFamily="18" charset="0"/>
              <a:cs typeface="Times New Roman" panose="02020603050405020304" pitchFamily="18" charset="0"/>
            </a:endParaRPr>
          </a:p>
          <a:p>
            <a:pPr indent="450850" algn="ctr" eaLnBrk="1" hangingPunct="1"/>
            <a:endParaRPr lang="ru-RU" altLang="ru-RU" sz="1600" dirty="0">
              <a:latin typeface="Times New Roman" panose="02020603050405020304" pitchFamily="18" charset="0"/>
              <a:cs typeface="Times New Roman" panose="02020603050405020304" pitchFamily="18" charset="0"/>
            </a:endParaRPr>
          </a:p>
          <a:p>
            <a:pPr indent="450850" algn="ctr" eaLnBrk="1" hangingPunct="1"/>
            <a:endParaRPr lang="ru-RU" altLang="ru-RU" sz="16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0"/>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3794" name="Номер слайда 1"/>
          <p:cNvSpPr>
            <a:spLocks noGrp="1"/>
          </p:cNvSpPr>
          <p:nvPr>
            <p:ph type="sldNum" sz="quarter" idx="11"/>
          </p:nvPr>
        </p:nvSpPr>
        <p:spPr bwMode="auto">
          <a:noFill/>
          <a:ln>
            <a:miter lim="800000"/>
            <a:headEnd/>
            <a:tailEnd/>
          </a:ln>
        </p:spPr>
        <p:txBody>
          <a:bodyPr/>
          <a:lstStyle/>
          <a:p>
            <a:fld id="{2E71105B-6D98-4C03-816C-22A8F26114B0}" type="slidenum">
              <a:rPr lang="ru-RU" altLang="ru-RU">
                <a:latin typeface="Times New Roman" panose="02020603050405020304" pitchFamily="18" charset="0"/>
                <a:cs typeface="Times New Roman" panose="02020603050405020304" pitchFamily="18" charset="0"/>
              </a:rPr>
              <a:pPr/>
              <a:t>69</a:t>
            </a:fld>
            <a:endParaRPr lang="ru-RU" altLang="ru-RU">
              <a:latin typeface="Times New Roman" panose="02020603050405020304" pitchFamily="18" charset="0"/>
              <a:cs typeface="Times New Roman" panose="02020603050405020304" pitchFamily="18" charset="0"/>
            </a:endParaRPr>
          </a:p>
        </p:txBody>
      </p:sp>
      <p:sp>
        <p:nvSpPr>
          <p:cNvPr id="33795" name="Rectangle 1"/>
          <p:cNvSpPr>
            <a:spLocks noChangeArrowheads="1"/>
          </p:cNvSpPr>
          <p:nvPr/>
        </p:nvSpPr>
        <p:spPr bwMode="auto">
          <a:xfrm>
            <a:off x="251520" y="1119197"/>
            <a:ext cx="8390830" cy="2585323"/>
          </a:xfrm>
          <a:prstGeom prst="rect">
            <a:avLst/>
          </a:prstGeom>
          <a:noFill/>
          <a:ln w="9525">
            <a:noFill/>
            <a:miter lim="800000"/>
            <a:headEnd/>
            <a:tailEnd/>
          </a:ln>
        </p:spPr>
        <p:txBody>
          <a:bodyPr wrap="square" anchor="ctr">
            <a:spAutoFit/>
          </a:bodyPr>
          <a:lstStyle/>
          <a:p>
            <a:pPr indent="450850" algn="ctr"/>
            <a:r>
              <a:rPr lang="ru-RU" altLang="ru-RU"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8. Возможность проведения мониторинга производительности аппаратной  платформы    ЭС ПРКС  стандартными </a:t>
            </a:r>
            <a:r>
              <a:rPr lang="ru-RU" altLang="ru-RU" dirty="0">
                <a:latin typeface="Times New Roman" panose="02020603050405020304" pitchFamily="18" charset="0"/>
                <a:ea typeface="Calibri" pitchFamily="34" charset="0"/>
                <a:cs typeface="Times New Roman" panose="02020603050405020304" pitchFamily="18" charset="0"/>
              </a:rPr>
              <a:t>встроенными средствами, позволяющего отслеживать </a:t>
            </a:r>
            <a:r>
              <a:rPr lang="ru-RU" altLang="ru-RU" dirty="0">
                <a:latin typeface="Times New Roman" panose="02020603050405020304" pitchFamily="18" charset="0"/>
                <a:ea typeface="Times New Roman" panose="02020603050405020304" pitchFamily="18" charset="0"/>
                <a:cs typeface="Times New Roman" panose="02020603050405020304" pitchFamily="18" charset="0"/>
              </a:rPr>
              <a:t> до 500 параметров   (от % загруженности процессора до  интенсивности сетевого взаимодействия) с целью проведения более тонкой настройки компонентов искусственного интеллекта ЭС ПРКС. При этом у пользователя есть возможность приостанавливать </a:t>
            </a:r>
            <a:r>
              <a:rPr lang="en-US" altLang="ru-RU" dirty="0">
                <a:latin typeface="Times New Roman" panose="02020603050405020304" pitchFamily="18" charset="0"/>
                <a:ea typeface="Times New Roman" panose="02020603050405020304" pitchFamily="18" charset="0"/>
                <a:cs typeface="Times New Roman" panose="02020603050405020304" pitchFamily="18" charset="0"/>
              </a:rPr>
              <a:t>on</a:t>
            </a:r>
            <a:r>
              <a:rPr lang="ru-RU" altLang="ru-RU" dirty="0">
                <a:latin typeface="Times New Roman" panose="02020603050405020304" pitchFamily="18" charset="0"/>
                <a:ea typeface="Times New Roman" panose="02020603050405020304" pitchFamily="18" charset="0"/>
                <a:cs typeface="Times New Roman" panose="02020603050405020304" pitchFamily="18" charset="0"/>
              </a:rPr>
              <a:t>-</a:t>
            </a:r>
            <a:r>
              <a:rPr lang="en-US" altLang="ru-RU" dirty="0">
                <a:latin typeface="Times New Roman" panose="02020603050405020304" pitchFamily="18" charset="0"/>
                <a:ea typeface="Times New Roman" panose="02020603050405020304" pitchFamily="18" charset="0"/>
                <a:cs typeface="Times New Roman" panose="02020603050405020304" pitchFamily="18" charset="0"/>
              </a:rPr>
              <a:t>line</a:t>
            </a:r>
            <a:r>
              <a:rPr lang="ru-RU" altLang="ru-RU" dirty="0">
                <a:latin typeface="Times New Roman" panose="02020603050405020304" pitchFamily="18" charset="0"/>
                <a:ea typeface="Times New Roman" panose="02020603050405020304" pitchFamily="18" charset="0"/>
                <a:cs typeface="Times New Roman" panose="02020603050405020304" pitchFamily="18" charset="0"/>
              </a:rPr>
              <a:t> мониторинг, возобновлять его, регулировать параметры отображения результатов мониторинга (толщина линий графиков, количество графиков на экране, частота обновления графиков).</a:t>
            </a:r>
            <a:endParaRPr lang="ru-RU" altLang="ru-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503041" y="1817440"/>
            <a:ext cx="8640959" cy="5040560"/>
          </a:xfrm>
        </p:spPr>
        <p:txBody>
          <a:bodyPr>
            <a:normAutofit/>
          </a:bodyPr>
          <a:lstStyle/>
          <a:p>
            <a:pPr marL="36576" indent="0" algn="ctr">
              <a:lnSpc>
                <a:spcPct val="120000"/>
              </a:lnSpc>
              <a:spcBef>
                <a:spcPts val="0"/>
              </a:spcBef>
              <a:buNone/>
            </a:pPr>
            <a:r>
              <a:rPr lang="ru-RU" sz="2400" i="1"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комплекс программных, лингвистических и логико-математических средств, предназначенный для поддержки деятельности человека и поиска информации в режиме продвинутого </a:t>
            </a:r>
          </a:p>
          <a:p>
            <a:pPr marL="36576" indent="0" algn="ctr">
              <a:lnSpc>
                <a:spcPct val="120000"/>
              </a:lnSpc>
              <a:spcBef>
                <a:spcPts val="0"/>
              </a:spcBef>
              <a:buNone/>
            </a:pPr>
            <a:r>
              <a:rPr lang="ru-RU" sz="2000" dirty="0">
                <a:latin typeface="Times New Roman" panose="02020603050405020304" pitchFamily="18" charset="0"/>
                <a:cs typeface="Times New Roman" panose="02020603050405020304" pitchFamily="18" charset="0"/>
              </a:rPr>
              <a:t>диалога на естественном языке</a:t>
            </a:r>
            <a:endParaRPr lang="en-US" altLang="ru-RU" sz="2000" dirty="0">
              <a:latin typeface="Times New Roman" panose="02020603050405020304" pitchFamily="18" charset="0"/>
              <a:cs typeface="Times New Roman" panose="02020603050405020304" pitchFamily="18" charset="0"/>
            </a:endParaRPr>
          </a:p>
          <a:p>
            <a:pPr marL="36576" indent="0">
              <a:buNone/>
            </a:pPr>
            <a:endParaRPr lang="be-BY" sz="3900"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7</a:t>
            </a:fld>
            <a:endParaRPr lang="be-BY">
              <a:latin typeface="Times New Roman" panose="02020603050405020304" pitchFamily="18" charset="0"/>
              <a:cs typeface="Times New Roman" panose="02020603050405020304" pitchFamily="18" charset="0"/>
            </a:endParaRPr>
          </a:p>
        </p:txBody>
      </p:sp>
      <p:pic>
        <p:nvPicPr>
          <p:cNvPr id="4104" name="Picture 8" descr="http://www.mototelecom.ru/!upload/uslugi.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017" b="8020"/>
          <a:stretch/>
        </p:blipFill>
        <p:spPr bwMode="auto">
          <a:xfrm>
            <a:off x="6804248" y="4509120"/>
            <a:ext cx="1603213" cy="1807691"/>
          </a:xfrm>
          <a:prstGeom prst="rect">
            <a:avLst/>
          </a:prstGeom>
          <a:noFill/>
          <a:extLst>
            <a:ext uri="{909E8E84-426E-40DD-AFC4-6F175D3DCCD1}">
              <a14:hiddenFill xmlns:a14="http://schemas.microsoft.com/office/drawing/2010/main">
                <a:solidFill>
                  <a:srgbClr val="FFFFFF"/>
                </a:solidFill>
              </a14:hiddenFill>
            </a:ext>
          </a:extLst>
        </p:spPr>
      </p:pic>
      <p:sp>
        <p:nvSpPr>
          <p:cNvPr id="2" name="Прямоугольник 1"/>
          <p:cNvSpPr/>
          <p:nvPr/>
        </p:nvSpPr>
        <p:spPr>
          <a:xfrm>
            <a:off x="0" y="20860"/>
            <a:ext cx="7233400" cy="940066"/>
          </a:xfrm>
          <a:prstGeom prst="rect">
            <a:avLst/>
          </a:prstGeom>
        </p:spPr>
        <p:txBody>
          <a:bodyPr wrap="square">
            <a:spAutoFit/>
          </a:bodyPr>
          <a:lstStyle/>
          <a:p>
            <a:pPr marL="36576" lvl="0">
              <a:lnSpc>
                <a:spcPct val="120000"/>
              </a:lnSpc>
              <a:buClr>
                <a:srgbClr val="6EA0B0"/>
              </a:buClr>
              <a:buSzPct val="80000"/>
            </a:pPr>
            <a:r>
              <a:rPr lang="ru-RU" sz="2400" dirty="0">
                <a:solidFill>
                  <a:schemeClr val="bg1"/>
                </a:solidFill>
                <a:latin typeface="Times New Roman" panose="02020603050405020304" pitchFamily="18" charset="0"/>
                <a:cs typeface="Times New Roman" panose="02020603050405020304" pitchFamily="18" charset="0"/>
              </a:rPr>
              <a:t>СИСТЕМА ИСКУССТВЕННОГО ИНТЕЛЛЕКТА (СИИ)</a:t>
            </a:r>
            <a:endParaRPr lang="ru-RU" sz="1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18913539"/>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2"/>
          <p:cNvPicPr>
            <a:picLocks noGrp="1" noChangeAspect="1" noChangeArrowheads="1"/>
          </p:cNvPicPr>
          <p:nvPr>
            <p:ph idx="1"/>
          </p:nvPr>
        </p:nvPicPr>
        <p:blipFill>
          <a:blip r:embed="rId2" cstate="print"/>
          <a:stretch>
            <a:fillRect/>
          </a:stretch>
        </p:blipFill>
        <p:spPr>
          <a:xfrm>
            <a:off x="2339752" y="1700808"/>
            <a:ext cx="5140367" cy="3235275"/>
          </a:xfrm>
          <a:noFill/>
        </p:spPr>
      </p:pic>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4819" name="Номер слайда 3"/>
          <p:cNvSpPr>
            <a:spLocks noGrp="1"/>
          </p:cNvSpPr>
          <p:nvPr>
            <p:ph type="sldNum" sz="quarter" idx="12"/>
          </p:nvPr>
        </p:nvSpPr>
        <p:spPr bwMode="auto">
          <a:noFill/>
          <a:ln>
            <a:miter lim="800000"/>
            <a:headEnd/>
            <a:tailEnd/>
          </a:ln>
        </p:spPr>
        <p:txBody>
          <a:bodyPr/>
          <a:lstStyle/>
          <a:p>
            <a:fld id="{D2012A42-099C-4113-B0A5-6393810491A4}" type="slidenum">
              <a:rPr lang="ru-RU" altLang="ru-RU">
                <a:latin typeface="Times New Roman" panose="02020603050405020304" pitchFamily="18" charset="0"/>
                <a:cs typeface="Times New Roman" panose="02020603050405020304" pitchFamily="18" charset="0"/>
              </a:rPr>
              <a:pPr/>
              <a:t>70</a:t>
            </a:fld>
            <a:endParaRPr lang="ru-RU" altLang="ru-RU">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43B6C75-431C-49C8-BF39-7D657C9FF1F7}"/>
              </a:ext>
            </a:extLst>
          </p:cNvPr>
          <p:cNvSpPr txBox="1"/>
          <p:nvPr/>
        </p:nvSpPr>
        <p:spPr>
          <a:xfrm>
            <a:off x="174625" y="116632"/>
            <a:ext cx="6926384" cy="707886"/>
          </a:xfrm>
          <a:prstGeom prst="rect">
            <a:avLst/>
          </a:prstGeom>
          <a:noFill/>
        </p:spPr>
        <p:txBody>
          <a:bodyPr wrap="square">
            <a:spAutoFit/>
          </a:bodyPr>
          <a:lstStyle/>
          <a:p>
            <a:r>
              <a:rPr lang="ru-RU" altLang="ru-RU" sz="2000" dirty="0">
                <a:solidFill>
                  <a:schemeClr val="bg1"/>
                </a:solidFill>
                <a:latin typeface="Times New Roman" panose="02020603050405020304" pitchFamily="18" charset="0"/>
                <a:cs typeface="Times New Roman" panose="02020603050405020304" pitchFamily="18" charset="0"/>
              </a:rPr>
              <a:t>ПРИМЕРЫ ЭКРАННЫХ ФОРМ ЭС ПРКС.</a:t>
            </a:r>
            <a:br>
              <a:rPr lang="ru-RU" altLang="ru-RU" sz="2000" dirty="0">
                <a:solidFill>
                  <a:schemeClr val="bg1"/>
                </a:solidFill>
                <a:latin typeface="Times New Roman" panose="02020603050405020304" pitchFamily="18" charset="0"/>
                <a:cs typeface="Times New Roman" panose="02020603050405020304" pitchFamily="18" charset="0"/>
              </a:rPr>
            </a:br>
            <a:r>
              <a:rPr lang="ru-RU" altLang="ru-RU" sz="2000" dirty="0">
                <a:solidFill>
                  <a:schemeClr val="bg1"/>
                </a:solidFill>
                <a:latin typeface="Times New Roman" panose="02020603050405020304" pitchFamily="18" charset="0"/>
                <a:cs typeface="Times New Roman" panose="02020603050405020304" pitchFamily="18" charset="0"/>
              </a:rPr>
              <a:t>ВВОД И РЕДАКТИРОВАНИЕ ОБУЧАЮЩЕЙ  МАТРИЦЫ </a:t>
            </a:r>
            <a:endParaRPr lang="ru-RU" sz="2000" dirty="0">
              <a:solidFill>
                <a:schemeClr val="bg1"/>
              </a:solidFill>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Содержимое 1"/>
          <p:cNvSpPr>
            <a:spLocks noGrp="1"/>
          </p:cNvSpPr>
          <p:nvPr>
            <p:ph/>
          </p:nvPr>
        </p:nvSpPr>
        <p:spPr>
          <a:xfrm>
            <a:off x="457200" y="1052736"/>
            <a:ext cx="8229600" cy="5410200"/>
          </a:xfrm>
        </p:spPr>
        <p:txBody>
          <a:bodyPr/>
          <a:lstStyle/>
          <a:p>
            <a:pPr indent="573088" algn="ctr">
              <a:tabLst>
                <a:tab pos="571500" algn="l"/>
              </a:tabLst>
              <a:defRPr/>
            </a:pPr>
            <a:r>
              <a:rPr lang="ru-RU" sz="2000" dirty="0">
                <a:latin typeface="Times New Roman" panose="02020603050405020304" pitchFamily="18" charset="0"/>
                <a:cs typeface="Times New Roman" panose="02020603050405020304" pitchFamily="18" charset="0"/>
              </a:rPr>
              <a:t>Выделенный  красным контуром специальный элемент управления («движок») запускается щелчком правой кнопки манипулятора «мышь» на соответствующем элементе    строки    обучающей матрицы. </a:t>
            </a:r>
          </a:p>
          <a:p>
            <a:pPr algn="ctr" eaLnBrk="1" hangingPunct="1">
              <a:defRPr/>
            </a:pPr>
            <a:r>
              <a:rPr lang="ru-RU" sz="2000" dirty="0">
                <a:latin typeface="Times New Roman" panose="02020603050405020304" pitchFamily="18" charset="0"/>
                <a:cs typeface="Times New Roman" panose="02020603050405020304" pitchFamily="18" charset="0"/>
              </a:rPr>
              <a:t>        С помощью  «движков» можно  отредактировать     уровни достоверности  значений   признаков   описания   прецедентов КС, помещенных в обучающую матрицу. Теперь   при включенном    режиме окраски каждый   элемент    строки    обучающей матрицы    будет    окрашен     в     соответствии     с     уровнем достоверности   значения   данного    признака (</a:t>
            </a:r>
            <a:r>
              <a:rPr lang="ru-RU" sz="2000" dirty="0">
                <a:solidFill>
                  <a:srgbClr val="FF0000"/>
                </a:solidFill>
                <a:latin typeface="Times New Roman" panose="02020603050405020304" pitchFamily="18" charset="0"/>
                <a:cs typeface="Times New Roman" panose="02020603050405020304" pitchFamily="18" charset="0"/>
              </a:rPr>
              <a:t>красный цвет – достоверность [0..33]; </a:t>
            </a:r>
            <a:r>
              <a:rPr lang="ru-RU" sz="2000" dirty="0">
                <a:solidFill>
                  <a:srgbClr val="FFC000"/>
                </a:solidFill>
                <a:latin typeface="Times New Roman" panose="02020603050405020304" pitchFamily="18" charset="0"/>
                <a:cs typeface="Times New Roman" panose="02020603050405020304" pitchFamily="18" charset="0"/>
              </a:rPr>
              <a:t>желтый цвет – достоверность [34..66]; </a:t>
            </a:r>
            <a:r>
              <a:rPr lang="ru-RU" sz="2000" dirty="0">
                <a:solidFill>
                  <a:srgbClr val="00B050"/>
                </a:solidFill>
                <a:latin typeface="Times New Roman" panose="02020603050405020304" pitchFamily="18" charset="0"/>
                <a:cs typeface="Times New Roman" panose="02020603050405020304" pitchFamily="18" charset="0"/>
              </a:rPr>
              <a:t>зеленый цвет – достоверность  [67..100]). </a:t>
            </a:r>
          </a:p>
          <a:p>
            <a:pPr indent="573088" algn="ctr">
              <a:tabLst>
                <a:tab pos="571500" algn="l"/>
              </a:tabLst>
              <a:defRPr/>
            </a:pPr>
            <a:r>
              <a:rPr lang="ru-RU" sz="2000" dirty="0">
                <a:latin typeface="Times New Roman" panose="02020603050405020304" pitchFamily="18" charset="0"/>
                <a:cs typeface="Times New Roman" panose="02020603050405020304" pitchFamily="18" charset="0"/>
              </a:rPr>
              <a:t>Для ввода новой классификации прецедента КС, помещенного в обучающую матрицу, нужно правой кнопкой манипулятора «мышь» выделить нужный элемент обучающей  матрицы и с помощью «выпадающих» меню установить требуемый  класс прецедента КС.</a:t>
            </a:r>
          </a:p>
          <a:p>
            <a:pPr indent="573088" algn="ctr">
              <a:tabLst>
                <a:tab pos="571500" algn="l"/>
              </a:tabLst>
              <a:defRPr/>
            </a:pPr>
            <a:endParaRPr lang="ru-RU" dirty="0">
              <a:latin typeface="Times New Roman" panose="02020603050405020304" pitchFamily="18" charset="0"/>
              <a:cs typeface="Times New Roman" panose="02020603050405020304" pitchFamily="18" charset="0"/>
            </a:endParaRPr>
          </a:p>
        </p:txBody>
      </p:sp>
      <p:sp>
        <p:nvSpPr>
          <p:cNvPr id="3" name="Номер слайда 2"/>
          <p:cNvSpPr>
            <a:spLocks noGrp="1"/>
          </p:cNvSpPr>
          <p:nvPr>
            <p:ph type="sldNum" sz="quarter" idx="11"/>
          </p:nvPr>
        </p:nvSpPr>
        <p:spPr/>
        <p:txBody>
          <a:bodyPr/>
          <a:lstStyle/>
          <a:p>
            <a:pPr>
              <a:defRPr/>
            </a:pPr>
            <a:fld id="{EE2595CF-6F12-4F55-B9DA-73D8BBFDA556}" type="slidenum">
              <a:rPr lang="ru-RU" altLang="ru-RU" smtClean="0">
                <a:latin typeface="Times New Roman" panose="02020603050405020304" pitchFamily="18" charset="0"/>
                <a:cs typeface="Times New Roman" panose="02020603050405020304" pitchFamily="18" charset="0"/>
              </a:rPr>
              <a:pPr>
                <a:defRPr/>
              </a:pPr>
              <a:t>71</a:t>
            </a:fld>
            <a:endParaRPr lang="ru-RU" altLang="ru-RU"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8" name="Picture 2"/>
          <p:cNvPicPr>
            <a:picLocks noGrp="1" noChangeAspect="1" noChangeArrowheads="1"/>
          </p:cNvPicPr>
          <p:nvPr>
            <p:ph idx="1"/>
          </p:nvPr>
        </p:nvPicPr>
        <p:blipFill>
          <a:blip r:embed="rId2" cstate="print"/>
          <a:stretch>
            <a:fillRect/>
          </a:stretch>
        </p:blipFill>
        <p:spPr>
          <a:xfrm>
            <a:off x="2123728" y="1700808"/>
            <a:ext cx="5750125" cy="3600078"/>
          </a:xfrm>
          <a:noFill/>
        </p:spPr>
      </p:pic>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6867" name="Номер слайда 3"/>
          <p:cNvSpPr>
            <a:spLocks noGrp="1"/>
          </p:cNvSpPr>
          <p:nvPr>
            <p:ph type="sldNum" sz="quarter" idx="12"/>
          </p:nvPr>
        </p:nvSpPr>
        <p:spPr bwMode="auto">
          <a:noFill/>
          <a:ln>
            <a:miter lim="800000"/>
            <a:headEnd/>
            <a:tailEnd/>
          </a:ln>
        </p:spPr>
        <p:txBody>
          <a:bodyPr/>
          <a:lstStyle/>
          <a:p>
            <a:fld id="{5E9BE443-93FE-497F-89F8-3D743D78AFDB}" type="slidenum">
              <a:rPr lang="ru-RU" altLang="ru-RU">
                <a:latin typeface="Times New Roman" panose="02020603050405020304" pitchFamily="18" charset="0"/>
                <a:cs typeface="Times New Roman" panose="02020603050405020304" pitchFamily="18" charset="0"/>
              </a:rPr>
              <a:pPr/>
              <a:t>72</a:t>
            </a:fld>
            <a:endParaRPr lang="ru-RU" altLang="ru-R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B045C4D-D832-4AD6-9920-269DE0721170}"/>
              </a:ext>
            </a:extLst>
          </p:cNvPr>
          <p:cNvSpPr txBox="1"/>
          <p:nvPr/>
        </p:nvSpPr>
        <p:spPr>
          <a:xfrm>
            <a:off x="174624" y="188640"/>
            <a:ext cx="6845647" cy="646331"/>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КЛАССИФИКАЦИЯ ОБЪЕКТОВ ОБУЧАЮЩЕЙ МАТРИЦЫ ЭКСПЕРТОМ </a:t>
            </a:r>
            <a:endParaRPr lang="ru-RU" dirty="0">
              <a:solidFill>
                <a:schemeClr val="bg1"/>
              </a:solidFill>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2"/>
          <p:cNvPicPr>
            <a:picLocks noGrp="1" noChangeAspect="1" noChangeArrowheads="1"/>
          </p:cNvPicPr>
          <p:nvPr>
            <p:ph idx="1"/>
          </p:nvPr>
        </p:nvPicPr>
        <p:blipFill>
          <a:blip r:embed="rId2" cstate="print"/>
          <a:stretch>
            <a:fillRect/>
          </a:stretch>
        </p:blipFill>
        <p:spPr>
          <a:xfrm>
            <a:off x="2343150" y="2610644"/>
            <a:ext cx="4457700" cy="2781300"/>
          </a:xfrm>
          <a:noFill/>
        </p:spPr>
      </p:pic>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7891" name="Номер слайда 3"/>
          <p:cNvSpPr>
            <a:spLocks noGrp="1"/>
          </p:cNvSpPr>
          <p:nvPr>
            <p:ph type="sldNum" sz="quarter" idx="12"/>
          </p:nvPr>
        </p:nvSpPr>
        <p:spPr bwMode="auto">
          <a:noFill/>
          <a:ln>
            <a:miter lim="800000"/>
            <a:headEnd/>
            <a:tailEnd/>
          </a:ln>
        </p:spPr>
        <p:txBody>
          <a:bodyPr/>
          <a:lstStyle/>
          <a:p>
            <a:fld id="{4B6D3819-DA84-42DE-BC94-B860871DD966}" type="slidenum">
              <a:rPr lang="ru-RU" altLang="ru-RU">
                <a:latin typeface="Times New Roman" panose="02020603050405020304" pitchFamily="18" charset="0"/>
                <a:cs typeface="Times New Roman" panose="02020603050405020304" pitchFamily="18" charset="0"/>
              </a:rPr>
              <a:pPr/>
              <a:t>73</a:t>
            </a:fld>
            <a:endParaRPr lang="ru-RU" altLang="ru-R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7A473CF-9D68-4087-A540-656C6BA0B1F3}"/>
              </a:ext>
            </a:extLst>
          </p:cNvPr>
          <p:cNvSpPr txBox="1"/>
          <p:nvPr/>
        </p:nvSpPr>
        <p:spPr>
          <a:xfrm>
            <a:off x="57150" y="116632"/>
            <a:ext cx="4572000" cy="646331"/>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ПОСТРОЕННОЕ АВТОМАТИЧЕСКИ ДЕРЕВО РЕШЕНИЙ</a:t>
            </a:r>
            <a:endParaRPr lang="ru-RU" dirty="0">
              <a:solidFill>
                <a:schemeClr val="bg1"/>
              </a:solidFill>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Содержимое 2"/>
          <p:cNvSpPr>
            <a:spLocks noGrp="1"/>
          </p:cNvSpPr>
          <p:nvPr>
            <p:ph idx="1"/>
          </p:nvPr>
        </p:nvSpPr>
        <p:spPr>
          <a:xfrm>
            <a:off x="228600" y="1219200"/>
            <a:ext cx="8686800" cy="5181600"/>
          </a:xfrm>
        </p:spPr>
        <p:txBody>
          <a:bodyPr/>
          <a:lstStyle/>
          <a:p>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p:txBody>
      </p:sp>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8919" name="Номер слайда 2"/>
          <p:cNvSpPr>
            <a:spLocks noGrp="1"/>
          </p:cNvSpPr>
          <p:nvPr>
            <p:ph type="sldNum" sz="quarter" idx="12"/>
          </p:nvPr>
        </p:nvSpPr>
        <p:spPr bwMode="auto">
          <a:xfrm>
            <a:off x="174625" y="6602413"/>
            <a:ext cx="652959" cy="255587"/>
          </a:xfrm>
          <a:noFill/>
          <a:ln>
            <a:miter lim="800000"/>
            <a:headEnd/>
            <a:tailEnd/>
          </a:ln>
        </p:spPr>
        <p:txBody>
          <a:bodyPr/>
          <a:lstStyle/>
          <a:p>
            <a:fld id="{FA735946-C43B-4E06-9FC3-647658ABC096}" type="slidenum">
              <a:rPr lang="ru-RU" altLang="ru-RU">
                <a:latin typeface="Times New Roman" panose="02020603050405020304" pitchFamily="18" charset="0"/>
                <a:cs typeface="Times New Roman" panose="02020603050405020304" pitchFamily="18" charset="0"/>
              </a:rPr>
              <a:pPr/>
              <a:t>74</a:t>
            </a:fld>
            <a:endParaRPr lang="ru-RU" altLang="ru-RU" dirty="0">
              <a:latin typeface="Times New Roman" panose="02020603050405020304" pitchFamily="18" charset="0"/>
              <a:cs typeface="Times New Roman" panose="02020603050405020304" pitchFamily="18" charset="0"/>
            </a:endParaRPr>
          </a:p>
        </p:txBody>
      </p:sp>
      <p:sp>
        <p:nvSpPr>
          <p:cNvPr id="38916" name="Rectangle 4"/>
          <p:cNvSpPr>
            <a:spLocks noChangeArrowheads="1"/>
          </p:cNvSpPr>
          <p:nvPr/>
        </p:nvSpPr>
        <p:spPr bwMode="auto">
          <a:xfrm>
            <a:off x="4479925" y="44450"/>
            <a:ext cx="184150" cy="368300"/>
          </a:xfrm>
          <a:prstGeom prst="rect">
            <a:avLst/>
          </a:prstGeom>
          <a:noFill/>
          <a:ln w="9525">
            <a:noFill/>
            <a:miter lim="800000"/>
            <a:headEnd/>
            <a:tailEnd/>
          </a:ln>
        </p:spPr>
        <p:txBody>
          <a:bodyPr wrap="none" anchor="ctr">
            <a:spAutoFit/>
          </a:bodyPr>
          <a:lstStyle/>
          <a:p>
            <a:pPr algn="ctr" eaLnBrk="1" hangingPunct="1"/>
            <a:endParaRPr lang="ru-RU" altLang="ru-RU">
              <a:latin typeface="Times New Roman" panose="02020603050405020304" pitchFamily="18" charset="0"/>
              <a:cs typeface="Times New Roman" panose="02020603050405020304" pitchFamily="18" charset="0"/>
            </a:endParaRPr>
          </a:p>
        </p:txBody>
      </p:sp>
      <p:pic>
        <p:nvPicPr>
          <p:cNvPr id="38917" name="Picture 3"/>
          <p:cNvPicPr>
            <a:picLocks noChangeAspect="1" noChangeArrowheads="1"/>
          </p:cNvPicPr>
          <p:nvPr/>
        </p:nvPicPr>
        <p:blipFill>
          <a:blip r:embed="rId2" cstate="print"/>
          <a:srcRect/>
          <a:stretch>
            <a:fillRect/>
          </a:stretch>
        </p:blipFill>
        <p:spPr bwMode="auto">
          <a:xfrm>
            <a:off x="152400" y="1125538"/>
            <a:ext cx="8839200" cy="5580062"/>
          </a:xfrm>
          <a:prstGeom prst="rect">
            <a:avLst/>
          </a:prstGeom>
          <a:noFill/>
          <a:ln w="9525">
            <a:noFill/>
            <a:miter lim="800000"/>
            <a:headEnd/>
            <a:tailEnd/>
          </a:ln>
        </p:spPr>
      </p:pic>
      <p:sp>
        <p:nvSpPr>
          <p:cNvPr id="9" name="TextBox 8">
            <a:extLst>
              <a:ext uri="{FF2B5EF4-FFF2-40B4-BE49-F238E27FC236}">
                <a16:creationId xmlns:a16="http://schemas.microsoft.com/office/drawing/2014/main" id="{9D3392F1-7BE8-4A0E-8D47-BAD691FF48C8}"/>
              </a:ext>
            </a:extLst>
          </p:cNvPr>
          <p:cNvSpPr txBox="1"/>
          <p:nvPr/>
        </p:nvSpPr>
        <p:spPr>
          <a:xfrm>
            <a:off x="92074" y="19722"/>
            <a:ext cx="7144221" cy="646331"/>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ОБУЧАЮЩАЯ ВЫБОРКА И СГЕНЕРИРОВАННЫЕ ПРАВИЛА КЛАССИФИКАЦИИ В ВИДЕ ПРОДУКЦИЙ</a:t>
            </a:r>
            <a:endParaRPr lang="ru-RU" dirty="0">
              <a:solidFill>
                <a:schemeClr val="bg1"/>
              </a:solidFill>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Содержимое 2"/>
          <p:cNvSpPr>
            <a:spLocks noGrp="1"/>
          </p:cNvSpPr>
          <p:nvPr>
            <p:ph idx="1"/>
          </p:nvPr>
        </p:nvSpPr>
        <p:spPr>
          <a:xfrm>
            <a:off x="323850" y="1484313"/>
            <a:ext cx="8496300" cy="4641850"/>
          </a:xfrm>
        </p:spPr>
        <p:txBody>
          <a:bodyPr/>
          <a:lstStyle/>
          <a:p>
            <a:pPr marL="0" indent="444500" algn="just">
              <a:buFont typeface="Arial" charset="0"/>
              <a:buNone/>
              <a:defRPr/>
            </a:pPr>
            <a:r>
              <a:rPr lang="ru-RU" sz="1800" dirty="0">
                <a:latin typeface="Times New Roman" panose="02020603050405020304" pitchFamily="18" charset="0"/>
                <a:cs typeface="Times New Roman" panose="02020603050405020304" pitchFamily="18" charset="0"/>
              </a:rPr>
              <a:t>После того,</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 как дерево решений построено, у  пользователя        появляется  возможность проводить  классификацию       текущей КС     в    автоматическом </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режиме с использованием  этого дерева решений. Для этого необходимо с   помощью  «выпадающих меню» ввести описание текущей КС – заполнить поля  ввода значений признаков    текущей   КС, расположенные    в    нижней  части экранной формы, а затем  ввести уровни достоверности каждого значения признака с помощью специальных     элементов      управления     («движков»). </a:t>
            </a:r>
          </a:p>
          <a:p>
            <a:pPr marL="0" indent="444500" algn="just">
              <a:buFont typeface="Arial" charset="0"/>
              <a:buNone/>
              <a:defRPr/>
            </a:pPr>
            <a:r>
              <a:rPr lang="ru-RU" sz="1800" dirty="0">
                <a:latin typeface="Times New Roman" panose="02020603050405020304" pitchFamily="18" charset="0"/>
                <a:cs typeface="Times New Roman" panose="02020603050405020304" pitchFamily="18" charset="0"/>
              </a:rPr>
              <a:t>Теперь при    включенном    режиме   окраски  каждый   элемент    строки описания  текущей  ситуации  будет</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окрашен      в соответствии с уровнем   достоверности    значения  </a:t>
            </a:r>
            <a:r>
              <a:rPr lang="en-US" sz="1800" dirty="0">
                <a:latin typeface="Times New Roman" panose="02020603050405020304" pitchFamily="18" charset="0"/>
                <a:cs typeface="Times New Roman" panose="02020603050405020304" pitchFamily="18" charset="0"/>
              </a:rPr>
              <a:t> </a:t>
            </a:r>
            <a:r>
              <a:rPr lang="ru-RU" sz="1800" dirty="0">
                <a:latin typeface="Times New Roman" panose="02020603050405020304" pitchFamily="18" charset="0"/>
                <a:cs typeface="Times New Roman" panose="02020603050405020304" pitchFamily="18" charset="0"/>
              </a:rPr>
              <a:t> данного    признака      (</a:t>
            </a:r>
            <a:r>
              <a:rPr lang="ru-RU" sz="1800" dirty="0">
                <a:solidFill>
                  <a:srgbClr val="FF0000"/>
                </a:solidFill>
                <a:latin typeface="Times New Roman" panose="02020603050405020304" pitchFamily="18" charset="0"/>
                <a:cs typeface="Times New Roman" panose="02020603050405020304" pitchFamily="18" charset="0"/>
              </a:rPr>
              <a:t>красный</a:t>
            </a:r>
            <a:endParaRPr lang="en-US" sz="1800" dirty="0">
              <a:solidFill>
                <a:srgbClr val="FF0000"/>
              </a:solidFill>
              <a:latin typeface="Times New Roman" panose="02020603050405020304" pitchFamily="18" charset="0"/>
              <a:cs typeface="Times New Roman" panose="02020603050405020304" pitchFamily="18" charset="0"/>
            </a:endParaRPr>
          </a:p>
          <a:p>
            <a:pPr marL="0" indent="0" algn="just">
              <a:buFont typeface="Arial" charset="0"/>
              <a:buNone/>
              <a:defRPr/>
            </a:pPr>
            <a:r>
              <a:rPr lang="ru-RU" sz="1800" dirty="0">
                <a:solidFill>
                  <a:srgbClr val="FF0000"/>
                </a:solidFill>
                <a:latin typeface="Times New Roman" panose="02020603050405020304" pitchFamily="18" charset="0"/>
                <a:cs typeface="Times New Roman" panose="02020603050405020304" pitchFamily="18" charset="0"/>
              </a:rPr>
              <a:t>цвет – достоверность [0..33]; </a:t>
            </a:r>
            <a:r>
              <a:rPr lang="en-US" sz="1800" dirty="0">
                <a:solidFill>
                  <a:srgbClr val="FF0000"/>
                </a:solidFill>
                <a:latin typeface="Times New Roman" panose="02020603050405020304" pitchFamily="18" charset="0"/>
                <a:cs typeface="Times New Roman" panose="02020603050405020304" pitchFamily="18" charset="0"/>
              </a:rPr>
              <a:t> </a:t>
            </a:r>
            <a:r>
              <a:rPr lang="ru-RU" sz="1800" dirty="0">
                <a:solidFill>
                  <a:srgbClr val="FFC000"/>
                </a:solidFill>
                <a:latin typeface="Times New Roman" panose="02020603050405020304" pitchFamily="18" charset="0"/>
                <a:cs typeface="Times New Roman" panose="02020603050405020304" pitchFamily="18" charset="0"/>
              </a:rPr>
              <a:t>желтый цвет – достоверность [34..66]; </a:t>
            </a:r>
            <a:r>
              <a:rPr lang="ru-RU" sz="1800" dirty="0">
                <a:solidFill>
                  <a:srgbClr val="00B050"/>
                </a:solidFill>
                <a:latin typeface="Times New Roman" panose="02020603050405020304" pitchFamily="18" charset="0"/>
                <a:cs typeface="Times New Roman" panose="02020603050405020304" pitchFamily="18" charset="0"/>
              </a:rPr>
              <a:t>зеленый цвет – достоверность  [67..100]).</a:t>
            </a:r>
          </a:p>
        </p:txBody>
      </p:sp>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39940" name="Номер слайда 3"/>
          <p:cNvSpPr>
            <a:spLocks noGrp="1"/>
          </p:cNvSpPr>
          <p:nvPr>
            <p:ph type="sldNum" sz="quarter" idx="12"/>
          </p:nvPr>
        </p:nvSpPr>
        <p:spPr bwMode="auto">
          <a:noFill/>
          <a:ln>
            <a:miter lim="800000"/>
            <a:headEnd/>
            <a:tailEnd/>
          </a:ln>
        </p:spPr>
        <p:txBody>
          <a:bodyPr/>
          <a:lstStyle/>
          <a:p>
            <a:fld id="{3BB9D22C-C624-47EB-A030-36AC5C372A18}" type="slidenum">
              <a:rPr lang="ru-RU" altLang="ru-RU">
                <a:latin typeface="Times New Roman" panose="02020603050405020304" pitchFamily="18" charset="0"/>
                <a:cs typeface="Times New Roman" panose="02020603050405020304" pitchFamily="18" charset="0"/>
              </a:rPr>
              <a:pPr/>
              <a:t>75</a:t>
            </a:fld>
            <a:endParaRPr lang="ru-RU" altLang="ru-RU"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FCC5B44-002B-42B0-AF86-8827AC973190}"/>
              </a:ext>
            </a:extLst>
          </p:cNvPr>
          <p:cNvSpPr txBox="1"/>
          <p:nvPr/>
        </p:nvSpPr>
        <p:spPr>
          <a:xfrm>
            <a:off x="191372" y="85506"/>
            <a:ext cx="7044923" cy="369332"/>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АВТОМАТИЧЕСКАЯ КЛАССИФИКАЦИЯ ТЕКУЩЕЙ КС</a:t>
            </a:r>
            <a:endParaRPr lang="ru-RU" dirty="0">
              <a:solidFill>
                <a:schemeClr val="bg1"/>
              </a:solidFill>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Содержимое 2"/>
          <p:cNvSpPr>
            <a:spLocks noGrp="1"/>
          </p:cNvSpPr>
          <p:nvPr>
            <p:ph idx="1"/>
          </p:nvPr>
        </p:nvSpPr>
        <p:spPr>
          <a:xfrm>
            <a:off x="228600" y="1219200"/>
            <a:ext cx="8763000" cy="5410200"/>
          </a:xfrm>
        </p:spPr>
        <p:txBody>
          <a:bodyPr/>
          <a:lstStyle/>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sz="2000">
              <a:latin typeface="Times New Roman" pitchFamily="18" charset="0"/>
              <a:cs typeface="Times New Roman" pitchFamily="18" charset="0"/>
            </a:endParaRPr>
          </a:p>
          <a:p>
            <a:pPr>
              <a:buFont typeface="Wingdings" pitchFamily="2" charset="2"/>
              <a:buNone/>
            </a:pPr>
            <a:endParaRPr lang="ru-RU" altLang="ru-RU">
              <a:latin typeface="Times New Roman" panose="02020603050405020304" pitchFamily="18" charset="0"/>
              <a:cs typeface="Times New Roman" panose="02020603050405020304" pitchFamily="18" charset="0"/>
            </a:endParaRPr>
          </a:p>
        </p:txBody>
      </p:sp>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40967" name="Номер слайда 2"/>
          <p:cNvSpPr>
            <a:spLocks noGrp="1"/>
          </p:cNvSpPr>
          <p:nvPr>
            <p:ph type="sldNum" sz="quarter" idx="12"/>
          </p:nvPr>
        </p:nvSpPr>
        <p:spPr bwMode="auto">
          <a:noFill/>
          <a:ln>
            <a:miter lim="800000"/>
            <a:headEnd/>
            <a:tailEnd/>
          </a:ln>
        </p:spPr>
        <p:txBody>
          <a:bodyPr/>
          <a:lstStyle/>
          <a:p>
            <a:fld id="{75639813-9247-429F-87DB-5252DBAB7A65}" type="slidenum">
              <a:rPr lang="ru-RU" altLang="ru-RU">
                <a:latin typeface="Times New Roman" panose="02020603050405020304" pitchFamily="18" charset="0"/>
                <a:cs typeface="Times New Roman" panose="02020603050405020304" pitchFamily="18" charset="0"/>
              </a:rPr>
              <a:pPr/>
              <a:t>76</a:t>
            </a:fld>
            <a:endParaRPr lang="ru-RU" altLang="ru-RU">
              <a:latin typeface="Times New Roman" panose="02020603050405020304" pitchFamily="18" charset="0"/>
              <a:cs typeface="Times New Roman" panose="02020603050405020304" pitchFamily="18" charset="0"/>
            </a:endParaRPr>
          </a:p>
        </p:txBody>
      </p:sp>
      <p:sp>
        <p:nvSpPr>
          <p:cNvPr id="40964" name="Rectangle 2"/>
          <p:cNvSpPr>
            <a:spLocks noChangeArrowheads="1"/>
          </p:cNvSpPr>
          <p:nvPr/>
        </p:nvSpPr>
        <p:spPr bwMode="auto">
          <a:xfrm>
            <a:off x="0" y="43934"/>
            <a:ext cx="184731" cy="369332"/>
          </a:xfrm>
          <a:prstGeom prst="rect">
            <a:avLst/>
          </a:prstGeom>
          <a:noFill/>
          <a:ln w="9525">
            <a:noFill/>
            <a:miter lim="800000"/>
            <a:headEnd/>
            <a:tailEnd/>
          </a:ln>
        </p:spPr>
        <p:txBody>
          <a:bodyPr wrap="none" anchor="ctr">
            <a:spAutoFit/>
          </a:bodyPr>
          <a:lstStyle/>
          <a:p>
            <a:pPr eaLnBrk="1" hangingPunct="1"/>
            <a:endParaRPr lang="ru-RU" altLang="ru-RU">
              <a:latin typeface="Times New Roman" panose="02020603050405020304" pitchFamily="18" charset="0"/>
              <a:cs typeface="Times New Roman" panose="02020603050405020304" pitchFamily="18" charset="0"/>
            </a:endParaRPr>
          </a:p>
        </p:txBody>
      </p:sp>
      <p:graphicFrame>
        <p:nvGraphicFramePr>
          <p:cNvPr id="40965" name="Object 1"/>
          <p:cNvGraphicFramePr>
            <a:graphicFrameLocks noChangeAspect="1"/>
          </p:cNvGraphicFramePr>
          <p:nvPr>
            <p:extLst>
              <p:ext uri="{D42A27DB-BD31-4B8C-83A1-F6EECF244321}">
                <p14:modId xmlns:p14="http://schemas.microsoft.com/office/powerpoint/2010/main" val="2908806879"/>
              </p:ext>
            </p:extLst>
          </p:nvPr>
        </p:nvGraphicFramePr>
        <p:xfrm>
          <a:off x="228600" y="1052513"/>
          <a:ext cx="8763000" cy="5576887"/>
        </p:xfrm>
        <a:graphic>
          <a:graphicData uri="http://schemas.openxmlformats.org/presentationml/2006/ole">
            <mc:AlternateContent xmlns:mc="http://schemas.openxmlformats.org/markup-compatibility/2006">
              <mc:Choice xmlns:v="urn:schemas-microsoft-com:vml" Requires="v">
                <p:oleObj name="Точечный рисунок" r:id="rId2" imgW="12193702" imgH="7621064" progId="PBrush">
                  <p:embed/>
                </p:oleObj>
              </mc:Choice>
              <mc:Fallback>
                <p:oleObj name="Точечный рисунок" r:id="rId2" imgW="12193702" imgH="7621064" progId="PBrush">
                  <p:embed/>
                  <p:pic>
                    <p:nvPicPr>
                      <p:cNvPr id="40965" name="Object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52513"/>
                        <a:ext cx="8763000" cy="5576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a:extLst>
              <a:ext uri="{FF2B5EF4-FFF2-40B4-BE49-F238E27FC236}">
                <a16:creationId xmlns:a16="http://schemas.microsoft.com/office/drawing/2014/main" id="{AACAAC62-9D1B-47B6-BDD9-ED7C28C62010}"/>
              </a:ext>
            </a:extLst>
          </p:cNvPr>
          <p:cNvSpPr txBox="1"/>
          <p:nvPr/>
        </p:nvSpPr>
        <p:spPr>
          <a:xfrm>
            <a:off x="92365" y="317726"/>
            <a:ext cx="4572000" cy="369332"/>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ВВОД ОПИСАНИЯ ТЕКУЩЕЙ КС- СТР.1</a:t>
            </a:r>
            <a:endParaRPr lang="ru-RU" dirty="0">
              <a:solidFill>
                <a:schemeClr val="bg1"/>
              </a:solidFill>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Содержимое 2"/>
          <p:cNvSpPr>
            <a:spLocks noGrp="1"/>
          </p:cNvSpPr>
          <p:nvPr>
            <p:ph idx="1"/>
          </p:nvPr>
        </p:nvSpPr>
        <p:spPr>
          <a:xfrm>
            <a:off x="152400" y="4343400"/>
            <a:ext cx="8839200" cy="2286000"/>
          </a:xfrm>
        </p:spPr>
        <p:txBody>
          <a:bodyPr/>
          <a:lstStyle/>
          <a:p>
            <a:pPr>
              <a:buFont typeface="Wingdings" pitchFamily="2" charset="2"/>
              <a:buNone/>
            </a:pPr>
            <a:r>
              <a:rPr lang="en-US" altLang="ru-RU" sz="2000" b="1">
                <a:latin typeface="Times New Roman" panose="02020603050405020304" pitchFamily="18" charset="0"/>
                <a:cs typeface="Times New Roman" panose="02020603050405020304" pitchFamily="18" charset="0"/>
              </a:rPr>
              <a:t> </a:t>
            </a:r>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sz="2000">
              <a:latin typeface="Times New Roman" panose="02020603050405020304" pitchFamily="18" charset="0"/>
              <a:cs typeface="Times New Roman" panose="02020603050405020304" pitchFamily="18" charset="0"/>
            </a:endParaRPr>
          </a:p>
          <a:p>
            <a:pPr>
              <a:buFont typeface="Wingdings" pitchFamily="2" charset="2"/>
              <a:buNone/>
            </a:pPr>
            <a:endParaRPr lang="ru-RU" altLang="ru-RU" sz="2000">
              <a:latin typeface="Times New Roman" panose="02020603050405020304" pitchFamily="18" charset="0"/>
              <a:cs typeface="Times New Roman" panose="02020603050405020304" pitchFamily="18" charset="0"/>
            </a:endParaRPr>
          </a:p>
        </p:txBody>
      </p:sp>
      <p:sp>
        <p:nvSpPr>
          <p:cNvPr id="2" name="Нижний колонтитул 1"/>
          <p:cNvSpPr>
            <a:spLocks noGrp="1"/>
          </p:cNvSpPr>
          <p:nvPr>
            <p:ph type="ftr" sz="quarter" idx="11"/>
          </p:nvPr>
        </p:nvSpPr>
        <p:spPr/>
        <p:txBody>
          <a:bodyPr/>
          <a:lstStyle/>
          <a:p>
            <a:pPr>
              <a:defRPr/>
            </a:pPr>
            <a:endParaRPr lang="ru-RU" dirty="0">
              <a:latin typeface="Times New Roman" panose="02020603050405020304" pitchFamily="18" charset="0"/>
              <a:cs typeface="Times New Roman" panose="02020603050405020304" pitchFamily="18" charset="0"/>
            </a:endParaRPr>
          </a:p>
        </p:txBody>
      </p:sp>
      <p:sp>
        <p:nvSpPr>
          <p:cNvPr id="45064" name="Номер слайда 2"/>
          <p:cNvSpPr>
            <a:spLocks noGrp="1"/>
          </p:cNvSpPr>
          <p:nvPr>
            <p:ph type="sldNum" sz="quarter" idx="12"/>
          </p:nvPr>
        </p:nvSpPr>
        <p:spPr bwMode="auto">
          <a:noFill/>
          <a:ln>
            <a:miter lim="800000"/>
            <a:headEnd/>
            <a:tailEnd/>
          </a:ln>
        </p:spPr>
        <p:txBody>
          <a:bodyPr/>
          <a:lstStyle/>
          <a:p>
            <a:fld id="{F3CE2AA2-F931-479F-B4B6-E5F60E32FEB4}" type="slidenum">
              <a:rPr lang="ru-RU" altLang="ru-RU">
                <a:latin typeface="Times New Roman" panose="02020603050405020304" pitchFamily="18" charset="0"/>
                <a:cs typeface="Times New Roman" panose="02020603050405020304" pitchFamily="18" charset="0"/>
              </a:rPr>
              <a:pPr/>
              <a:t>77</a:t>
            </a:fld>
            <a:endParaRPr lang="ru-RU" altLang="ru-RU" dirty="0">
              <a:latin typeface="Times New Roman" panose="02020603050405020304" pitchFamily="18" charset="0"/>
              <a:cs typeface="Times New Roman" panose="02020603050405020304" pitchFamily="18" charset="0"/>
            </a:endParaRPr>
          </a:p>
        </p:txBody>
      </p:sp>
      <p:sp>
        <p:nvSpPr>
          <p:cNvPr id="45060" name="Rectangle 5"/>
          <p:cNvSpPr>
            <a:spLocks noChangeArrowheads="1"/>
          </p:cNvSpPr>
          <p:nvPr/>
        </p:nvSpPr>
        <p:spPr bwMode="auto">
          <a:xfrm>
            <a:off x="0" y="43934"/>
            <a:ext cx="184731" cy="369332"/>
          </a:xfrm>
          <a:prstGeom prst="rect">
            <a:avLst/>
          </a:prstGeom>
          <a:noFill/>
          <a:ln w="9525">
            <a:noFill/>
            <a:miter lim="800000"/>
            <a:headEnd/>
            <a:tailEnd/>
          </a:ln>
        </p:spPr>
        <p:txBody>
          <a:bodyPr wrap="none" anchor="ctr">
            <a:spAutoFit/>
          </a:bodyPr>
          <a:lstStyle/>
          <a:p>
            <a:pPr eaLnBrk="1" hangingPunct="1"/>
            <a:endParaRPr lang="ru-RU" altLang="ru-RU">
              <a:latin typeface="Times New Roman" panose="02020603050405020304" pitchFamily="18" charset="0"/>
              <a:cs typeface="Times New Roman" panose="02020603050405020304" pitchFamily="18" charset="0"/>
            </a:endParaRPr>
          </a:p>
        </p:txBody>
      </p:sp>
      <p:sp>
        <p:nvSpPr>
          <p:cNvPr id="45061" name="Rectangle 7"/>
          <p:cNvSpPr>
            <a:spLocks noChangeArrowheads="1"/>
          </p:cNvSpPr>
          <p:nvPr/>
        </p:nvSpPr>
        <p:spPr bwMode="auto">
          <a:xfrm>
            <a:off x="0" y="-184666"/>
            <a:ext cx="184731" cy="369332"/>
          </a:xfrm>
          <a:prstGeom prst="rect">
            <a:avLst/>
          </a:prstGeom>
          <a:noFill/>
          <a:ln w="9525">
            <a:noFill/>
            <a:miter lim="800000"/>
            <a:headEnd/>
            <a:tailEnd/>
          </a:ln>
        </p:spPr>
        <p:txBody>
          <a:bodyPr wrap="none" anchor="ctr">
            <a:spAutoFit/>
          </a:bodyPr>
          <a:lstStyle/>
          <a:p>
            <a:pPr eaLnBrk="1" hangingPunct="1"/>
            <a:endParaRPr lang="ru-RU" altLang="ru-RU">
              <a:latin typeface="Times New Roman" panose="02020603050405020304" pitchFamily="18" charset="0"/>
              <a:cs typeface="Times New Roman" panose="02020603050405020304" pitchFamily="18" charset="0"/>
            </a:endParaRPr>
          </a:p>
        </p:txBody>
      </p:sp>
      <p:graphicFrame>
        <p:nvGraphicFramePr>
          <p:cNvPr id="45062" name="Object 6"/>
          <p:cNvGraphicFramePr>
            <a:graphicFrameLocks noChangeAspect="1"/>
          </p:cNvGraphicFramePr>
          <p:nvPr>
            <p:extLst>
              <p:ext uri="{D42A27DB-BD31-4B8C-83A1-F6EECF244321}">
                <p14:modId xmlns:p14="http://schemas.microsoft.com/office/powerpoint/2010/main" val="2721703889"/>
              </p:ext>
            </p:extLst>
          </p:nvPr>
        </p:nvGraphicFramePr>
        <p:xfrm>
          <a:off x="304800" y="1052513"/>
          <a:ext cx="8534400" cy="5653087"/>
        </p:xfrm>
        <a:graphic>
          <a:graphicData uri="http://schemas.openxmlformats.org/presentationml/2006/ole">
            <mc:AlternateContent xmlns:mc="http://schemas.openxmlformats.org/markup-compatibility/2006">
              <mc:Choice xmlns:v="urn:schemas-microsoft-com:vml" Requires="v">
                <p:oleObj name="Точечный рисунок" r:id="rId2" imgW="12193702" imgH="7621064" progId="PBrush">
                  <p:embed/>
                </p:oleObj>
              </mc:Choice>
              <mc:Fallback>
                <p:oleObj name="Точечный рисунок" r:id="rId2" imgW="12193702" imgH="7621064" progId="PBrush">
                  <p:embed/>
                  <p:pic>
                    <p:nvPicPr>
                      <p:cNvPr id="45062"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52513"/>
                        <a:ext cx="8534400" cy="5653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a:extLst>
              <a:ext uri="{FF2B5EF4-FFF2-40B4-BE49-F238E27FC236}">
                <a16:creationId xmlns:a16="http://schemas.microsoft.com/office/drawing/2014/main" id="{316B0E85-6EAC-4046-AF23-15848955CBC0}"/>
              </a:ext>
            </a:extLst>
          </p:cNvPr>
          <p:cNvSpPr txBox="1"/>
          <p:nvPr/>
        </p:nvSpPr>
        <p:spPr>
          <a:xfrm>
            <a:off x="0" y="90100"/>
            <a:ext cx="7020272" cy="369332"/>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РЕЗУЛЬТАТ КЛАССИФИКАЦИИ ТЕКУЩЕЙ КС</a:t>
            </a:r>
            <a:endParaRPr lang="ru-RU" dirty="0">
              <a:solidFill>
                <a:schemeClr val="bg1"/>
              </a:solidFill>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4" name="Picture 2"/>
          <p:cNvPicPr>
            <a:picLocks noGrp="1" noChangeAspect="1" noChangeArrowheads="1"/>
          </p:cNvPicPr>
          <p:nvPr>
            <p:ph idx="1"/>
          </p:nvPr>
        </p:nvPicPr>
        <p:blipFill>
          <a:blip r:embed="rId2" cstate="print"/>
          <a:stretch>
            <a:fillRect/>
          </a:stretch>
        </p:blipFill>
        <p:spPr>
          <a:xfrm>
            <a:off x="2051720" y="1805262"/>
            <a:ext cx="5354298" cy="3354908"/>
          </a:xfrm>
          <a:noFill/>
        </p:spPr>
      </p:pic>
      <p:sp>
        <p:nvSpPr>
          <p:cNvPr id="46083" name="Номер слайда 3"/>
          <p:cNvSpPr>
            <a:spLocks noGrp="1"/>
          </p:cNvSpPr>
          <p:nvPr>
            <p:ph type="sldNum" sz="quarter" idx="12"/>
          </p:nvPr>
        </p:nvSpPr>
        <p:spPr bwMode="auto">
          <a:noFill/>
          <a:ln>
            <a:miter lim="800000"/>
            <a:headEnd/>
            <a:tailEnd/>
          </a:ln>
        </p:spPr>
        <p:txBody>
          <a:bodyPr/>
          <a:lstStyle/>
          <a:p>
            <a:fld id="{984BDF2E-978D-44F7-8193-E6628F56010E}" type="slidenum">
              <a:rPr lang="ru-RU" altLang="ru-RU">
                <a:latin typeface="Times New Roman" panose="02020603050405020304" pitchFamily="18" charset="0"/>
                <a:cs typeface="Times New Roman" panose="02020603050405020304" pitchFamily="18" charset="0"/>
              </a:rPr>
              <a:pPr/>
              <a:t>78</a:t>
            </a:fld>
            <a:endParaRPr lang="ru-RU" altLang="ru-RU">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384B90A5-96E1-4F14-9CDC-171565D086EE}"/>
              </a:ext>
            </a:extLst>
          </p:cNvPr>
          <p:cNvSpPr txBox="1"/>
          <p:nvPr/>
        </p:nvSpPr>
        <p:spPr>
          <a:xfrm>
            <a:off x="107504" y="116632"/>
            <a:ext cx="6840760" cy="646331"/>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АНАЛИЗ </a:t>
            </a:r>
            <a:r>
              <a:rPr lang="en-US" altLang="ru-RU" sz="1800" dirty="0">
                <a:solidFill>
                  <a:schemeClr val="bg1"/>
                </a:solidFill>
                <a:latin typeface="Times New Roman" panose="02020603050405020304" pitchFamily="18" charset="0"/>
                <a:cs typeface="Times New Roman" panose="02020603050405020304" pitchFamily="18" charset="0"/>
              </a:rPr>
              <a:t> </a:t>
            </a:r>
            <a:r>
              <a:rPr lang="ru-RU" altLang="ru-RU" sz="1800" dirty="0">
                <a:solidFill>
                  <a:schemeClr val="bg1"/>
                </a:solidFill>
                <a:latin typeface="Times New Roman" panose="02020603050405020304" pitchFamily="18" charset="0"/>
                <a:cs typeface="Times New Roman" panose="02020603050405020304" pitchFamily="18" charset="0"/>
              </a:rPr>
              <a:t>СТАТИСТИЧЕСКИХ ПОКАЗАТЕЛЕЙ КАЧЕСТВА ДЕРЕВА РЕШЕНИЙ</a:t>
            </a:r>
            <a:endParaRPr lang="ru-RU" dirty="0">
              <a:solidFill>
                <a:schemeClr val="bg1"/>
              </a:solidFill>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2"/>
          <p:cNvPicPr>
            <a:picLocks noGrp="1" noChangeAspect="1" noChangeArrowheads="1"/>
          </p:cNvPicPr>
          <p:nvPr>
            <p:ph idx="1"/>
          </p:nvPr>
        </p:nvPicPr>
        <p:blipFill>
          <a:blip r:embed="rId2" cstate="print"/>
          <a:stretch>
            <a:fillRect/>
          </a:stretch>
        </p:blipFill>
        <p:spPr>
          <a:xfrm>
            <a:off x="1907704" y="1988840"/>
            <a:ext cx="5503118" cy="3445430"/>
          </a:xfrm>
          <a:noFill/>
        </p:spPr>
      </p:pic>
      <p:sp>
        <p:nvSpPr>
          <p:cNvPr id="47107" name="Номер слайда 3"/>
          <p:cNvSpPr>
            <a:spLocks noGrp="1"/>
          </p:cNvSpPr>
          <p:nvPr>
            <p:ph type="sldNum" sz="quarter" idx="12"/>
          </p:nvPr>
        </p:nvSpPr>
        <p:spPr bwMode="auto">
          <a:noFill/>
          <a:ln>
            <a:miter lim="800000"/>
            <a:headEnd/>
            <a:tailEnd/>
          </a:ln>
        </p:spPr>
        <p:txBody>
          <a:bodyPr/>
          <a:lstStyle/>
          <a:p>
            <a:fld id="{847E6253-447F-4537-A8E5-B2FECB2E69F0}" type="slidenum">
              <a:rPr lang="ru-RU" altLang="ru-RU">
                <a:latin typeface="Times New Roman" panose="02020603050405020304" pitchFamily="18" charset="0"/>
                <a:cs typeface="Times New Roman" panose="02020603050405020304" pitchFamily="18" charset="0"/>
              </a:rPr>
              <a:pPr/>
              <a:t>79</a:t>
            </a:fld>
            <a:endParaRPr lang="ru-RU" altLang="ru-RU">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0648990-6D0A-42F5-9586-D3641A0A3579}"/>
              </a:ext>
            </a:extLst>
          </p:cNvPr>
          <p:cNvSpPr txBox="1"/>
          <p:nvPr/>
        </p:nvSpPr>
        <p:spPr>
          <a:xfrm>
            <a:off x="95250" y="116632"/>
            <a:ext cx="7069038" cy="646331"/>
          </a:xfrm>
          <a:prstGeom prst="rect">
            <a:avLst/>
          </a:prstGeom>
          <a:noFill/>
        </p:spPr>
        <p:txBody>
          <a:bodyPr wrap="square">
            <a:spAutoFit/>
          </a:bodyPr>
          <a:lstStyle/>
          <a:p>
            <a:r>
              <a:rPr lang="ru-RU" altLang="ru-RU" sz="1800" dirty="0">
                <a:solidFill>
                  <a:schemeClr val="bg1"/>
                </a:solidFill>
                <a:latin typeface="Times New Roman" panose="02020603050405020304" pitchFamily="18" charset="0"/>
                <a:cs typeface="Times New Roman" panose="02020603050405020304" pitchFamily="18" charset="0"/>
              </a:rPr>
              <a:t>МОНИТОРИНГ ПРОИЗВОДИТЕЛЬНОСТИ АППАРАТНОЙ  ПЛАТФОРМЫ    ЭС ПРКС</a:t>
            </a:r>
            <a:endParaRPr lang="ru-RU" dirty="0">
              <a:solidFill>
                <a:schemeClr val="bg1"/>
              </a:solidFill>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95472" y="1052736"/>
            <a:ext cx="9036496" cy="6408712"/>
          </a:xfrm>
        </p:spPr>
        <p:txBody>
          <a:bodyPr>
            <a:normAutofit/>
          </a:bodyPr>
          <a:lstStyle/>
          <a:p>
            <a:pPr marL="0" lvl="0" indent="0">
              <a:buNone/>
            </a:pPr>
            <a:r>
              <a:rPr lang="ru-RU" b="1" i="1" dirty="0">
                <a:latin typeface="Times New Roman" panose="02020603050405020304" pitchFamily="18" charset="0"/>
                <a:cs typeface="Times New Roman" panose="02020603050405020304" pitchFamily="18" charset="0"/>
              </a:rPr>
              <a:t>Признаки СИИ:</a:t>
            </a:r>
          </a:p>
          <a:p>
            <a:pPr lvl="0">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развитые коммуникативные способности; </a:t>
            </a:r>
          </a:p>
          <a:p>
            <a:pPr lvl="0">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умение решать сложные плохо формализуемые задачи;</a:t>
            </a:r>
          </a:p>
          <a:p>
            <a:pPr lvl="0">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способность к самообучению.</a:t>
            </a:r>
          </a:p>
          <a:p>
            <a:pPr marL="0" indent="0">
              <a:buNone/>
            </a:pPr>
            <a:r>
              <a:rPr lang="ru-RU" b="1" i="1" dirty="0">
                <a:latin typeface="Times New Roman" panose="02020603050405020304" pitchFamily="18" charset="0"/>
                <a:cs typeface="Times New Roman" panose="02020603050405020304" pitchFamily="18" charset="0"/>
              </a:rPr>
              <a:t>Согласно этим признакам СИИ бывают: </a:t>
            </a:r>
          </a:p>
          <a:p>
            <a:pPr>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С интеллектуальным интерфейсом;</a:t>
            </a:r>
          </a:p>
          <a:p>
            <a:pPr lvl="0">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Экспертные;</a:t>
            </a:r>
          </a:p>
          <a:p>
            <a:pPr>
              <a:buClr>
                <a:srgbClr val="FFFF00"/>
              </a:buClr>
              <a:buFont typeface="Wingdings" pitchFamily="2" charset="2"/>
              <a:buChar char="Ø"/>
            </a:pPr>
            <a:r>
              <a:rPr lang="ru-RU" dirty="0">
                <a:latin typeface="Times New Roman" panose="02020603050405020304" pitchFamily="18" charset="0"/>
                <a:cs typeface="Times New Roman" panose="02020603050405020304" pitchFamily="18" charset="0"/>
              </a:rPr>
              <a:t>Самообучающиеся.</a:t>
            </a:r>
          </a:p>
          <a:p>
            <a:endParaRPr lang="ru-RU" dirty="0">
              <a:latin typeface="Times New Roman" panose="02020603050405020304" pitchFamily="18" charset="0"/>
              <a:cs typeface="Times New Roman" panose="02020603050405020304" pitchFamily="18" charset="0"/>
            </a:endParaRPr>
          </a:p>
        </p:txBody>
      </p:sp>
      <p:sp>
        <p:nvSpPr>
          <p:cNvPr id="4" name="Номер слайда 3"/>
          <p:cNvSpPr>
            <a:spLocks noGrp="1"/>
          </p:cNvSpPr>
          <p:nvPr>
            <p:ph type="sldNum" sz="quarter" idx="12"/>
          </p:nvPr>
        </p:nvSpPr>
        <p:spPr/>
        <p:txBody>
          <a:bodyPr/>
          <a:lstStyle/>
          <a:p>
            <a:fld id="{37440E6D-E209-4DFC-B061-7D50BB19D610}" type="slidenum">
              <a:rPr lang="be-BY" smtClean="0">
                <a:solidFill>
                  <a:schemeClr val="tx1"/>
                </a:solidFill>
                <a:latin typeface="Times New Roman" panose="02020603050405020304" pitchFamily="18" charset="0"/>
                <a:cs typeface="Times New Roman" panose="02020603050405020304" pitchFamily="18" charset="0"/>
              </a:rPr>
              <a:pPr/>
              <a:t>8</a:t>
            </a:fld>
            <a:endParaRPr lang="be-BY">
              <a:solidFill>
                <a:schemeClr val="tx1"/>
              </a:solidFill>
              <a:latin typeface="Times New Roman" panose="02020603050405020304" pitchFamily="18" charset="0"/>
              <a:cs typeface="Times New Roman" panose="02020603050405020304" pitchFamily="18" charset="0"/>
            </a:endParaRPr>
          </a:p>
        </p:txBody>
      </p:sp>
      <p:pic>
        <p:nvPicPr>
          <p:cNvPr id="6" name="Picture 2" descr="http://www.madi.ru/uploads/images/17-09-2013/1379398398_ycvya.png"/>
          <p:cNvPicPr>
            <a:picLocks noChangeAspect="1" noChangeArrowheads="1"/>
          </p:cNvPicPr>
          <p:nvPr/>
        </p:nvPicPr>
        <p:blipFill>
          <a:blip r:embed="rId2" cstate="email">
            <a:alphaModFix amt="20000"/>
            <a:extLst>
              <a:ext uri="{28A0092B-C50C-407E-A947-70E740481C1C}">
                <a14:useLocalDpi xmlns:a14="http://schemas.microsoft.com/office/drawing/2010/main"/>
              </a:ext>
            </a:extLst>
          </a:blip>
          <a:srcRect/>
          <a:stretch>
            <a:fillRect/>
          </a:stretch>
        </p:blipFill>
        <p:spPr bwMode="auto">
          <a:xfrm>
            <a:off x="1043608" y="1412776"/>
            <a:ext cx="6912768" cy="467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588372"/>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07504" y="188640"/>
            <a:ext cx="6989763" cy="571500"/>
          </a:xfrm>
        </p:spPr>
        <p:txBody>
          <a:bodyPr>
            <a:noAutofit/>
          </a:bodyPr>
          <a:lstStyle/>
          <a:p>
            <a:r>
              <a:rPr lang="ru-RU" sz="2000" dirty="0">
                <a:solidFill>
                  <a:schemeClr val="bg1"/>
                </a:solidFill>
                <a:latin typeface="Times New Roman" panose="02020603050405020304" pitchFamily="18" charset="0"/>
                <a:cs typeface="Times New Roman" panose="02020603050405020304" pitchFamily="18" charset="0"/>
              </a:rPr>
              <a:t>ЭКСПЕРТНЫЕ СИСТЕМЫ В ПРАВОВОЙ ДЕЯТЕЛЬНОСТИ</a:t>
            </a:r>
          </a:p>
        </p:txBody>
      </p:sp>
      <p:sp>
        <p:nvSpPr>
          <p:cNvPr id="14" name="TextBox 13"/>
          <p:cNvSpPr txBox="1"/>
          <p:nvPr/>
        </p:nvSpPr>
        <p:spPr>
          <a:xfrm>
            <a:off x="549490" y="1000108"/>
            <a:ext cx="8126965" cy="5509200"/>
          </a:xfrm>
          <a:prstGeom prst="rect">
            <a:avLst/>
          </a:prstGeom>
          <a:noFill/>
        </p:spPr>
        <p:txBody>
          <a:bodyPr wrap="square" rtlCol="0">
            <a:spAutoFit/>
          </a:bodyPr>
          <a:lstStyle/>
          <a:p>
            <a:pPr algn="ctr"/>
            <a:r>
              <a:rPr lang="ru-RU" sz="2200" dirty="0">
                <a:latin typeface="Times New Roman" pitchFamily="18" charset="0"/>
                <a:cs typeface="Times New Roman" pitchFamily="18" charset="0"/>
              </a:rPr>
              <a:t>Экспертные системы предназначены для анализа данных, содержащихся в базах знаний, и оказания консультационной помощи в диалоговом режиме по запросу пользователя. </a:t>
            </a:r>
          </a:p>
          <a:p>
            <a:pPr algn="ctr"/>
            <a:r>
              <a:rPr lang="ru-RU" sz="2200" dirty="0">
                <a:latin typeface="Times New Roman" pitchFamily="18" charset="0"/>
                <a:cs typeface="Times New Roman" pitchFamily="18" charset="0"/>
              </a:rPr>
              <a:t>Экспертные системы (ЭС) — быстро развивающееся направление исследований в области искусственного интеллекта. Отличительная их черта — способность накапливать знания и опыт квалифицированных специалистов (экспертов) в какой-либо области. Затем, пользуясь этими знаниями, пользователи ЭС, не имеющие необходимой квалификации, могут решать свои задачи почти столь же успешно, как это делают эксперты. Такой эффект достигается за счет того, что система в своей работе воспроизводит примерно ту же цепочку рассуждений, что и человек-эксперт.</a:t>
            </a:r>
          </a:p>
          <a:p>
            <a:pPr algn="ctr"/>
            <a:r>
              <a:rPr lang="ru-RU" sz="2200" dirty="0">
                <a:latin typeface="Times New Roman" pitchFamily="18" charset="0"/>
                <a:cs typeface="Times New Roman" pitchFamily="18" charset="0"/>
              </a:rPr>
              <a:t>Экспертные системы используются в самых различных сферах человеческой деятельности — юриспруденции, медицине, геологоразведке, экономике и многих других.</a:t>
            </a:r>
          </a:p>
        </p:txBody>
      </p:sp>
      <p:sp>
        <p:nvSpPr>
          <p:cNvPr id="5" name="Slide Number Placeholder 3">
            <a:extLst>
              <a:ext uri="{FF2B5EF4-FFF2-40B4-BE49-F238E27FC236}">
                <a16:creationId xmlns:a16="http://schemas.microsoft.com/office/drawing/2014/main" id="{AF23CC19-2A08-4229-A922-96760F2A2F59}"/>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80</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0" y="428625"/>
            <a:ext cx="6889750" cy="428625"/>
          </a:xfrm>
        </p:spPr>
        <p:txBody>
          <a:bodyPr>
            <a:normAutofit/>
          </a:bodyPr>
          <a:lstStyle/>
          <a:p>
            <a:r>
              <a:rPr lang="ru-RU" sz="2400" dirty="0">
                <a:solidFill>
                  <a:schemeClr val="bg1"/>
                </a:solidFill>
                <a:latin typeface="Times New Roman" panose="02020603050405020304" pitchFamily="18" charset="0"/>
                <a:cs typeface="Times New Roman" panose="02020603050405020304" pitchFamily="18" charset="0"/>
              </a:rPr>
              <a:t>ЭКСПЕРТНАЯ СИСТЕМА «УЩЕРБ»</a:t>
            </a:r>
          </a:p>
        </p:txBody>
      </p:sp>
      <p:sp>
        <p:nvSpPr>
          <p:cNvPr id="6" name="TextBox 5"/>
          <p:cNvSpPr txBox="1"/>
          <p:nvPr/>
        </p:nvSpPr>
        <p:spPr>
          <a:xfrm>
            <a:off x="395536" y="836712"/>
            <a:ext cx="8308789" cy="3477875"/>
          </a:xfrm>
          <a:prstGeom prst="rect">
            <a:avLst/>
          </a:prstGeom>
          <a:noFill/>
        </p:spPr>
        <p:txBody>
          <a:bodyPr wrap="square" rtlCol="0">
            <a:spAutoFit/>
          </a:bodyPr>
          <a:lstStyle/>
          <a:p>
            <a:pPr algn="ctr"/>
            <a:r>
              <a:rPr lang="ru-RU" sz="2000" dirty="0">
                <a:latin typeface="Times New Roman" panose="02020603050405020304" pitchFamily="18" charset="0"/>
                <a:cs typeface="Times New Roman" panose="02020603050405020304" pitchFamily="18" charset="0"/>
              </a:rPr>
              <a:t>В качестве примера рассмотрим ЭС "УЩЕРБ" в области российского трудового законодательства. </a:t>
            </a:r>
          </a:p>
          <a:p>
            <a:pPr algn="ctr"/>
            <a:r>
              <a:rPr lang="ru-RU" sz="2000" dirty="0">
                <a:latin typeface="Times New Roman" panose="02020603050405020304" pitchFamily="18" charset="0"/>
                <a:cs typeface="Times New Roman" panose="02020603050405020304" pitchFamily="18" charset="0"/>
              </a:rPr>
              <a:t>ЭС "Ущерб" предназначена для юридического анализа ситуации привлечения рабочих и служащих к материальной ответственности при нанесении предприятию материального ущерба. </a:t>
            </a:r>
          </a:p>
          <a:p>
            <a:pPr algn="ctr"/>
            <a:r>
              <a:rPr lang="ru-RU" sz="2000" dirty="0">
                <a:latin typeface="Times New Roman" panose="02020603050405020304" pitchFamily="18" charset="0"/>
                <a:cs typeface="Times New Roman" panose="02020603050405020304" pitchFamily="18" charset="0"/>
              </a:rPr>
              <a:t>Цель системы ‑ обеспечить оперативную консультационную помощь при решении правовых вопросов возмещения ущерба причиненного предприятию действиями или бездействием рабочих и служащих; предоставить юридическую информацию для поддержки принятия решений в случаях причинения вреда, связанного с виновными действиями причинителя. </a:t>
            </a:r>
          </a:p>
        </p:txBody>
      </p:sp>
      <p:sp>
        <p:nvSpPr>
          <p:cNvPr id="7" name="TextBox 6"/>
          <p:cNvSpPr txBox="1"/>
          <p:nvPr/>
        </p:nvSpPr>
        <p:spPr>
          <a:xfrm>
            <a:off x="323528" y="4426565"/>
            <a:ext cx="8424936" cy="1846659"/>
          </a:xfrm>
          <a:prstGeom prst="rect">
            <a:avLst/>
          </a:prstGeom>
          <a:solidFill>
            <a:schemeClr val="accent6">
              <a:lumMod val="20000"/>
              <a:lumOff val="80000"/>
            </a:schemeClr>
          </a:solidFill>
        </p:spPr>
        <p:txBody>
          <a:bodyPr wrap="square" rtlCol="0">
            <a:spAutoFit/>
          </a:bodyPr>
          <a:lstStyle/>
          <a:p>
            <a:pPr algn="ctr"/>
            <a:r>
              <a:rPr lang="ru-RU" sz="1900" dirty="0">
                <a:solidFill>
                  <a:schemeClr val="accent1">
                    <a:lumMod val="25000"/>
                  </a:schemeClr>
                </a:solidFill>
                <a:latin typeface="Times New Roman" panose="02020603050405020304" pitchFamily="18" charset="0"/>
                <a:cs typeface="Times New Roman" panose="02020603050405020304" pitchFamily="18" charset="0"/>
              </a:rPr>
              <a:t>Система предназначена для использования судами, органами прокуратуры при проведении общенадзорных проверок, а также при исследовании деятельности предприятий и их должностных лиц юридическими службами, руководителями и советами трудовых коллективов учреждений и организаций, профессиональными союзами для разрешения споров с администрацией, а также в учебных заведениях, где изучается курс права.</a:t>
            </a:r>
          </a:p>
        </p:txBody>
      </p:sp>
      <p:sp>
        <p:nvSpPr>
          <p:cNvPr id="8" name="Slide Number Placeholder 3">
            <a:extLst>
              <a:ext uri="{FF2B5EF4-FFF2-40B4-BE49-F238E27FC236}">
                <a16:creationId xmlns:a16="http://schemas.microsoft.com/office/drawing/2014/main" id="{1D044973-4E6A-4AD8-BD69-CA4C4B094D74}"/>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81</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188640"/>
            <a:ext cx="7086600" cy="500063"/>
          </a:xfrm>
        </p:spPr>
        <p:txBody>
          <a:bodyPr>
            <a:normAutofit/>
          </a:bodyPr>
          <a:lstStyle/>
          <a:p>
            <a:r>
              <a:rPr lang="ru-RU" sz="1800" dirty="0">
                <a:solidFill>
                  <a:schemeClr val="bg1"/>
                </a:solidFill>
                <a:latin typeface="Times New Roman" panose="02020603050405020304" pitchFamily="18" charset="0"/>
                <a:cs typeface="Times New Roman" panose="02020603050405020304" pitchFamily="18" charset="0"/>
              </a:rPr>
              <a:t>ЭКСПЕРТНАЯ СИСТЕМА «УЩЕРБ»</a:t>
            </a:r>
          </a:p>
        </p:txBody>
      </p:sp>
      <p:sp>
        <p:nvSpPr>
          <p:cNvPr id="8" name="TextBox 7"/>
          <p:cNvSpPr txBox="1"/>
          <p:nvPr/>
        </p:nvSpPr>
        <p:spPr>
          <a:xfrm>
            <a:off x="417605" y="1000109"/>
            <a:ext cx="8258851" cy="5016758"/>
          </a:xfrm>
          <a:prstGeom prst="rect">
            <a:avLst/>
          </a:prstGeom>
          <a:noFill/>
        </p:spPr>
        <p:txBody>
          <a:bodyPr wrap="square" rtlCol="0">
            <a:spAutoFit/>
          </a:bodyPr>
          <a:lstStyle/>
          <a:p>
            <a:pPr algn="ctr"/>
            <a:r>
              <a:rPr lang="ru-RU" sz="2000" dirty="0">
                <a:latin typeface="Times New Roman" panose="02020603050405020304" pitchFamily="18" charset="0"/>
                <a:cs typeface="Times New Roman" panose="02020603050405020304" pitchFamily="18" charset="0"/>
              </a:rPr>
              <a:t>Система позволяет рассматривать следующий основной круг вопросов: </a:t>
            </a:r>
          </a:p>
          <a:p>
            <a:pPr>
              <a:buFont typeface="Wingdings" pitchFamily="2" charset="2"/>
              <a:buChar char="q"/>
            </a:pPr>
            <a:r>
              <a:rPr lang="ru-RU" sz="2000" dirty="0">
                <a:latin typeface="Times New Roman" panose="02020603050405020304" pitchFamily="18" charset="0"/>
                <a:cs typeface="Times New Roman" panose="02020603050405020304" pitchFamily="18" charset="0"/>
              </a:rPr>
              <a:t> возможность привлечения лица к ответственности за ущерб, причиненный предприятию или организации; </a:t>
            </a:r>
          </a:p>
          <a:p>
            <a:pPr>
              <a:buFont typeface="Wingdings" pitchFamily="2" charset="2"/>
              <a:buChar char="q"/>
            </a:pPr>
            <a:r>
              <a:rPr lang="ru-RU" sz="2000" dirty="0">
                <a:latin typeface="Times New Roman" panose="02020603050405020304" pitchFamily="18" charset="0"/>
                <a:cs typeface="Times New Roman" panose="02020603050405020304" pitchFamily="18" charset="0"/>
              </a:rPr>
              <a:t> установление вида и размеров материальной ответственности исходя из обстоятельств конкретной ситуации; </a:t>
            </a:r>
          </a:p>
          <a:p>
            <a:pPr>
              <a:buFont typeface="Wingdings" pitchFamily="2" charset="2"/>
              <a:buChar char="q"/>
            </a:pPr>
            <a:r>
              <a:rPr lang="ru-RU" sz="2000" dirty="0">
                <a:latin typeface="Times New Roman" panose="02020603050405020304" pitchFamily="18" charset="0"/>
                <a:cs typeface="Times New Roman" panose="02020603050405020304" pitchFamily="18" charset="0"/>
              </a:rPr>
              <a:t> ориентировочное определение размера ущерба; </a:t>
            </a:r>
          </a:p>
          <a:p>
            <a:pPr>
              <a:buFont typeface="Wingdings" pitchFamily="2" charset="2"/>
              <a:buChar char="q"/>
            </a:pPr>
            <a:r>
              <a:rPr lang="ru-RU" sz="2000" dirty="0">
                <a:latin typeface="Times New Roman" panose="02020603050405020304" pitchFamily="18" charset="0"/>
                <a:cs typeface="Times New Roman" panose="02020603050405020304" pitchFamily="18" charset="0"/>
              </a:rPr>
              <a:t> определение порядка возмещения ущерба. </a:t>
            </a:r>
          </a:p>
          <a:p>
            <a:pPr algn="ctr"/>
            <a:r>
              <a:rPr lang="ru-RU" sz="2000" dirty="0">
                <a:latin typeface="Times New Roman" panose="02020603050405020304" pitchFamily="18" charset="0"/>
                <a:cs typeface="Times New Roman" panose="02020603050405020304" pitchFamily="18" charset="0"/>
              </a:rPr>
              <a:t>Такая структура основывается на формуле, согласно которой, приступая к рассмотрению конкретного дела (ситуации) по существу, необходимо установить характер возникших правоотношений и вычленить основные критерии для их оценки.</a:t>
            </a:r>
          </a:p>
          <a:p>
            <a:pPr algn="ctr"/>
            <a:r>
              <a:rPr lang="ru-RU" sz="2000" dirty="0">
                <a:latin typeface="Times New Roman" panose="02020603050405020304" pitchFamily="18" charset="0"/>
                <a:cs typeface="Times New Roman" panose="02020603050405020304" pitchFamily="18" charset="0"/>
              </a:rPr>
              <a:t>Это позволяет правильно определить круг нормативных актов, которые должны быть применены для правильного решения дела, и рассмотреть порядок их применения. ЭС "Ущерб" включает контекстно-зависимый справочник по законодательству, а также ссылки на использованную юридическую литературу.</a:t>
            </a:r>
          </a:p>
        </p:txBody>
      </p:sp>
      <p:sp>
        <p:nvSpPr>
          <p:cNvPr id="6" name="Slide Number Placeholder 3">
            <a:extLst>
              <a:ext uri="{FF2B5EF4-FFF2-40B4-BE49-F238E27FC236}">
                <a16:creationId xmlns:a16="http://schemas.microsoft.com/office/drawing/2014/main" id="{E7440193-6A14-4652-9C47-9B3DA840657C}"/>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82</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17604" y="1000108"/>
            <a:ext cx="8330859" cy="5324535"/>
          </a:xfrm>
          <a:prstGeom prst="rect">
            <a:avLst/>
          </a:prstGeom>
          <a:solidFill>
            <a:schemeClr val="accent6">
              <a:lumMod val="20000"/>
              <a:lumOff val="80000"/>
            </a:schemeClr>
          </a:solidFill>
        </p:spPr>
        <p:txBody>
          <a:bodyPr wrap="square" rtlCol="0">
            <a:spAutoFit/>
          </a:bodyPr>
          <a:lstStyle/>
          <a:p>
            <a:pPr algn="ctr"/>
            <a:r>
              <a:rPr lang="ru-RU" sz="2000" dirty="0">
                <a:latin typeface="Times New Roman" panose="02020603050405020304" pitchFamily="18" charset="0"/>
                <a:cs typeface="Times New Roman" panose="02020603050405020304" pitchFamily="18" charset="0"/>
              </a:rPr>
              <a:t>В процессе работы пользователь вместе с системой осуществляет разбор и анализ сложившейся реальной или учебной ситуации и получает от системы </a:t>
            </a:r>
            <a:r>
              <a:rPr lang="ru-RU" sz="2000" i="1" dirty="0">
                <a:latin typeface="Times New Roman" panose="02020603050405020304" pitchFamily="18" charset="0"/>
                <a:cs typeface="Times New Roman" panose="02020603050405020304" pitchFamily="18" charset="0"/>
              </a:rPr>
              <a:t>рекомендации</a:t>
            </a:r>
            <a:r>
              <a:rPr lang="ru-RU" sz="2000" dirty="0">
                <a:latin typeface="Times New Roman" panose="02020603050405020304" pitchFamily="18" charset="0"/>
                <a:cs typeface="Times New Roman" panose="02020603050405020304" pitchFamily="18" charset="0"/>
              </a:rPr>
              <a:t> по выбору решений. Контекстные комментарии и справки, появляющиеся одновременно с вопросами системы, оказывают существенную помощь неподготовленному пользователю, а также снимают вопросы, связанные с неоднозначным толкованием терминов в праве.</a:t>
            </a:r>
          </a:p>
          <a:p>
            <a:pPr algn="ctr"/>
            <a:r>
              <a:rPr lang="ru-RU" sz="2000" dirty="0">
                <a:latin typeface="Times New Roman" panose="02020603050405020304" pitchFamily="18" charset="0"/>
                <a:cs typeface="Times New Roman" panose="02020603050405020304" pitchFamily="18" charset="0"/>
              </a:rPr>
              <a:t>При наличии ограничений на сроки выполнения действий, предусмотренные законом, ЭС делает необходимые напоминания. Специальные, встроенные средства обоснования своих действий, "мнений" или рекомендаций делают систему достаточно удобной в работе. Более того, ЭС «Ущерб» можно использовать для обучения, как проводить анализ сложившейся ситуации. </a:t>
            </a:r>
          </a:p>
          <a:p>
            <a:pPr algn="ctr"/>
            <a:r>
              <a:rPr lang="ru-RU" sz="2000" dirty="0">
                <a:latin typeface="Times New Roman" panose="02020603050405020304" pitchFamily="18" charset="0"/>
                <a:cs typeface="Times New Roman" panose="02020603050405020304" pitchFamily="18" charset="0"/>
              </a:rPr>
              <a:t>По мере решения вопросов можно всегда вернуться назад на произвольное число шагов и уточнить или изменить ход рассуждений. Такая возможность является незаменимой при работе в режиме "отыскивания особых случаев и исключений". </a:t>
            </a:r>
          </a:p>
        </p:txBody>
      </p:sp>
      <p:sp>
        <p:nvSpPr>
          <p:cNvPr id="6" name="Rectangle 2">
            <a:extLst>
              <a:ext uri="{FF2B5EF4-FFF2-40B4-BE49-F238E27FC236}">
                <a16:creationId xmlns:a16="http://schemas.microsoft.com/office/drawing/2014/main" id="{C6BFBB1D-B717-440D-9AC7-F7A12EE83888}"/>
              </a:ext>
            </a:extLst>
          </p:cNvPr>
          <p:cNvSpPr txBox="1">
            <a:spLocks noChangeArrowheads="1"/>
          </p:cNvSpPr>
          <p:nvPr/>
        </p:nvSpPr>
        <p:spPr bwMode="auto">
          <a:xfrm>
            <a:off x="0" y="188640"/>
            <a:ext cx="7086600"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a:solidFill>
                  <a:schemeClr val="bg1"/>
                </a:solidFill>
                <a:latin typeface="Times New Roman" panose="02020603050405020304" pitchFamily="18" charset="0"/>
                <a:cs typeface="Times New Roman" panose="02020603050405020304" pitchFamily="18" charset="0"/>
              </a:rPr>
              <a:t>ЭКСПЕРТНАЯ СИСТЕМА «УЩЕРБ»</a:t>
            </a:r>
            <a:endParaRPr lang="ru-RU" sz="1800" dirty="0">
              <a:solidFill>
                <a:schemeClr val="bg1"/>
              </a:solidFill>
              <a:latin typeface="Times New Roman" panose="02020603050405020304" pitchFamily="18"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E4FC8714-F1DB-4443-89C6-31D79549323E}"/>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83</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0" y="188640"/>
            <a:ext cx="7847013" cy="571500"/>
          </a:xfrm>
        </p:spPr>
        <p:txBody>
          <a:bodyPr>
            <a:normAutofit/>
          </a:bodyPr>
          <a:lstStyle/>
          <a:p>
            <a:r>
              <a:rPr lang="ru-RU" sz="2000" dirty="0">
                <a:solidFill>
                  <a:schemeClr val="bg1"/>
                </a:solidFill>
                <a:latin typeface="Times New Roman" panose="02020603050405020304" pitchFamily="18" charset="0"/>
                <a:cs typeface="Times New Roman" panose="02020603050405020304" pitchFamily="18" charset="0"/>
              </a:rPr>
              <a:t> ЭКСПЕРТНАЯ СИСТЕМА «МАНЬЯК»</a:t>
            </a:r>
          </a:p>
        </p:txBody>
      </p:sp>
      <p:sp>
        <p:nvSpPr>
          <p:cNvPr id="9" name="TextBox 8"/>
          <p:cNvSpPr txBox="1"/>
          <p:nvPr/>
        </p:nvSpPr>
        <p:spPr>
          <a:xfrm>
            <a:off x="483548" y="1142984"/>
            <a:ext cx="7715304" cy="5016758"/>
          </a:xfrm>
          <a:prstGeom prst="rect">
            <a:avLst/>
          </a:prstGeom>
          <a:noFill/>
        </p:spPr>
        <p:txBody>
          <a:bodyPr wrap="square" rtlCol="0">
            <a:spAutoFit/>
          </a:bodyPr>
          <a:lstStyle/>
          <a:p>
            <a:pPr algn="ctr"/>
            <a:r>
              <a:rPr lang="ru-RU" sz="2000" dirty="0">
                <a:latin typeface="Times New Roman" panose="02020603050405020304" pitchFamily="18" charset="0"/>
                <a:cs typeface="Times New Roman" panose="02020603050405020304" pitchFamily="18" charset="0"/>
              </a:rPr>
              <a:t>Первая версия экспертной системы поддержки принятия решений при раскрытии серийных убийств, совершенных по сексуальным мотивам (условное наименование "Маньяк"), была создана совместными усилиями сотрудников ВНИИ МВД РФ и Учебно-научного производственного Центра "</a:t>
            </a:r>
            <a:r>
              <a:rPr lang="ru-RU" sz="2000" dirty="0" err="1">
                <a:latin typeface="Times New Roman" panose="02020603050405020304" pitchFamily="18" charset="0"/>
                <a:cs typeface="Times New Roman" panose="02020603050405020304" pitchFamily="18" charset="0"/>
              </a:rPr>
              <a:t>ЮрИнфоР</a:t>
            </a:r>
            <a:r>
              <a:rPr lang="ru-RU" sz="2000" dirty="0">
                <a:latin typeface="Times New Roman" panose="02020603050405020304" pitchFamily="18" charset="0"/>
                <a:cs typeface="Times New Roman" panose="02020603050405020304" pitchFamily="18" charset="0"/>
              </a:rPr>
              <a:t>" юридического факультета МГУ им. М.В. Ломоносова. Она предназначена для оказания помощи сотрудникам уголовного розыска и следователям прокуратуры при выдвижении наиболее вероятной версии о типе предполагаемого преступника. </a:t>
            </a:r>
          </a:p>
          <a:p>
            <a:pPr algn="ctr"/>
            <a:endParaRPr lang="ru-RU" sz="2000" dirty="0">
              <a:solidFill>
                <a:schemeClr val="accent2">
                  <a:lumMod val="75000"/>
                </a:schemeClr>
              </a:solidFill>
              <a:latin typeface="Times New Roman" panose="02020603050405020304" pitchFamily="18" charset="0"/>
              <a:cs typeface="Times New Roman" panose="02020603050405020304" pitchFamily="18" charset="0"/>
            </a:endParaRPr>
          </a:p>
          <a:p>
            <a:pPr algn="ctr"/>
            <a:r>
              <a:rPr lang="ru-RU" sz="2000" dirty="0">
                <a:solidFill>
                  <a:schemeClr val="accent4">
                    <a:lumMod val="75000"/>
                  </a:schemeClr>
                </a:solidFill>
                <a:latin typeface="Times New Roman" panose="02020603050405020304" pitchFamily="18" charset="0"/>
                <a:cs typeface="Times New Roman" panose="02020603050405020304" pitchFamily="18" charset="0"/>
              </a:rPr>
              <a:t>      Основу системы составляют систематизированные взаимосвязанные наборы наиболее значимых криминалистических признаков, по которым обнаруживается связь между событием преступления, личностью преступника, местом и способом совершения преступления и особенностями преступного поведения убийцы-насильника. </a:t>
            </a:r>
          </a:p>
        </p:txBody>
      </p:sp>
      <p:sp>
        <p:nvSpPr>
          <p:cNvPr id="5" name="Slide Number Placeholder 3">
            <a:extLst>
              <a:ext uri="{FF2B5EF4-FFF2-40B4-BE49-F238E27FC236}">
                <a16:creationId xmlns:a16="http://schemas.microsoft.com/office/drawing/2014/main" id="{184239F9-4E89-4B6A-B4C7-044B0F64CF7B}"/>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84</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3548" y="1214423"/>
            <a:ext cx="8045018" cy="4401205"/>
          </a:xfrm>
          <a:prstGeom prst="rect">
            <a:avLst/>
          </a:prstGeom>
          <a:noFill/>
        </p:spPr>
        <p:txBody>
          <a:bodyPr wrap="square" rtlCol="0">
            <a:spAutoFit/>
          </a:bodyPr>
          <a:lstStyle/>
          <a:p>
            <a:pPr algn="ctr"/>
            <a:r>
              <a:rPr lang="ru-RU" sz="2000" dirty="0">
                <a:latin typeface="Times New Roman" panose="02020603050405020304" pitchFamily="18" charset="0"/>
                <a:cs typeface="Times New Roman" panose="02020603050405020304" pitchFamily="18" charset="0"/>
              </a:rPr>
              <a:t>Массивы таких знаний, зафиксированные упрощенно в виде правил типа "Если имеется такой-то факт, то, вероятно, имело место такое-то действие или такой-то мотив действия", подготовленные для обработки на компьютерной технике, позволяют приемлемо имитировать процесс оценки следователем ситуации расследования и обеспечивать в режиме диалога консультационную поддержку принятия им решений.</a:t>
            </a:r>
            <a:r>
              <a:rPr lang="ru-RU" sz="2000" dirty="0">
                <a:solidFill>
                  <a:schemeClr val="accent4">
                    <a:lumMod val="75000"/>
                  </a:schemeClr>
                </a:solidFill>
                <a:latin typeface="Times New Roman" panose="02020603050405020304" pitchFamily="18" charset="0"/>
                <a:cs typeface="Times New Roman" panose="02020603050405020304" pitchFamily="18" charset="0"/>
              </a:rPr>
              <a:t>     </a:t>
            </a:r>
          </a:p>
          <a:p>
            <a:pPr algn="ctr"/>
            <a:endParaRPr lang="ru-RU" sz="2000" dirty="0">
              <a:solidFill>
                <a:schemeClr val="accent4">
                  <a:lumMod val="75000"/>
                </a:schemeClr>
              </a:solidFill>
              <a:latin typeface="Times New Roman" panose="02020603050405020304" pitchFamily="18" charset="0"/>
              <a:cs typeface="Times New Roman" panose="02020603050405020304" pitchFamily="18" charset="0"/>
            </a:endParaRPr>
          </a:p>
          <a:p>
            <a:pPr algn="ctr"/>
            <a:r>
              <a:rPr lang="ru-RU" sz="2000" dirty="0">
                <a:solidFill>
                  <a:schemeClr val="accent1">
                    <a:lumMod val="50000"/>
                  </a:schemeClr>
                </a:solidFill>
                <a:latin typeface="Times New Roman" panose="02020603050405020304" pitchFamily="18" charset="0"/>
                <a:cs typeface="Times New Roman" panose="02020603050405020304" pitchFamily="18" charset="0"/>
              </a:rPr>
              <a:t>Сбор, обработка и использование знаний опытных следователей в компьютерных консультационных и обучающих системах позволит сохранить для новых поколений те крупицы опыта расследования, которые исчезают вместе с уходящими из следственного аппарата профессионалами. </a:t>
            </a:r>
          </a:p>
          <a:p>
            <a:pPr algn="ctr"/>
            <a:r>
              <a:rPr lang="ru-RU" sz="2000" dirty="0">
                <a:solidFill>
                  <a:schemeClr val="accent1">
                    <a:lumMod val="50000"/>
                  </a:schemeClr>
                </a:solidFill>
                <a:latin typeface="Times New Roman" panose="02020603050405020304" pitchFamily="18" charset="0"/>
                <a:cs typeface="Times New Roman" panose="02020603050405020304" pitchFamily="18" charset="0"/>
              </a:rPr>
              <a:t>При задании значений признаков, соответствующих анализируемой ситуации, происходит ограничение круга лиц, подлежащих проверке.</a:t>
            </a:r>
          </a:p>
        </p:txBody>
      </p:sp>
      <p:sp>
        <p:nvSpPr>
          <p:cNvPr id="6" name="Rectangle 2">
            <a:extLst>
              <a:ext uri="{FF2B5EF4-FFF2-40B4-BE49-F238E27FC236}">
                <a16:creationId xmlns:a16="http://schemas.microsoft.com/office/drawing/2014/main" id="{9A4F20BA-7513-4641-9761-69BDE6756342}"/>
              </a:ext>
            </a:extLst>
          </p:cNvPr>
          <p:cNvSpPr txBox="1">
            <a:spLocks noChangeArrowheads="1"/>
          </p:cNvSpPr>
          <p:nvPr/>
        </p:nvSpPr>
        <p:spPr bwMode="auto">
          <a:xfrm>
            <a:off x="0" y="188640"/>
            <a:ext cx="78470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2000">
                <a:solidFill>
                  <a:schemeClr val="bg1"/>
                </a:solidFill>
                <a:latin typeface="Times New Roman" panose="02020603050405020304" pitchFamily="18" charset="0"/>
                <a:cs typeface="Times New Roman" panose="02020603050405020304" pitchFamily="18" charset="0"/>
              </a:rPr>
              <a:t> ЭКСПЕРТНАЯ СИСТЕМА «МАНЬЯК»</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FCE053C6-E1F0-4745-A391-28848EEF7956}"/>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85</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83548" y="1000108"/>
            <a:ext cx="8110961" cy="4955203"/>
          </a:xfrm>
          <a:prstGeom prst="rect">
            <a:avLst/>
          </a:prstGeom>
          <a:solidFill>
            <a:schemeClr val="accent6">
              <a:lumMod val="20000"/>
              <a:lumOff val="80000"/>
            </a:schemeClr>
          </a:solidFill>
        </p:spPr>
        <p:txBody>
          <a:bodyPr wrap="square" rtlCol="0">
            <a:spAutoFit/>
          </a:bodyPr>
          <a:lstStyle/>
          <a:p>
            <a:pPr algn="ctr"/>
            <a:r>
              <a:rPr lang="ru-RU" sz="2200" dirty="0">
                <a:solidFill>
                  <a:schemeClr val="accent4">
                    <a:lumMod val="75000"/>
                  </a:schemeClr>
                </a:solidFill>
                <a:latin typeface="Times New Roman" panose="02020603050405020304" pitchFamily="18" charset="0"/>
                <a:cs typeface="Times New Roman" panose="02020603050405020304" pitchFamily="18" charset="0"/>
              </a:rPr>
              <a:t>Система допускает работу с неполным набором криминалистических признаков, однако, это отражается на точности получаемого решения. </a:t>
            </a:r>
          </a:p>
          <a:p>
            <a:pPr algn="ctr"/>
            <a:r>
              <a:rPr lang="ru-RU" sz="2200" dirty="0">
                <a:solidFill>
                  <a:schemeClr val="accent4">
                    <a:lumMod val="75000"/>
                  </a:schemeClr>
                </a:solidFill>
                <a:latin typeface="Times New Roman" panose="02020603050405020304" pitchFamily="18" charset="0"/>
                <a:cs typeface="Times New Roman" panose="02020603050405020304" pitchFamily="18" charset="0"/>
              </a:rPr>
              <a:t>Система позволяет более обоснованно выдвигать версии и существенно ограничивать круг лиц, подлежащих проверке на причастность к данным преступлениям. </a:t>
            </a:r>
          </a:p>
          <a:p>
            <a:pPr algn="ctr"/>
            <a:r>
              <a:rPr lang="ru-RU" sz="2200" dirty="0">
                <a:solidFill>
                  <a:schemeClr val="accent4">
                    <a:lumMod val="75000"/>
                  </a:schemeClr>
                </a:solidFill>
                <a:latin typeface="Times New Roman" panose="02020603050405020304" pitchFamily="18" charset="0"/>
                <a:cs typeface="Times New Roman" panose="02020603050405020304" pitchFamily="18" charset="0"/>
              </a:rPr>
              <a:t>Одновременно с этим система способствует восполнению у работников уголовного розыска и следователей прокуратуры, недостающих им опыта и знаний.  </a:t>
            </a:r>
          </a:p>
          <a:p>
            <a:pPr algn="ctr"/>
            <a:r>
              <a:rPr lang="ru-RU" sz="800" dirty="0">
                <a:solidFill>
                  <a:schemeClr val="accent4">
                    <a:lumMod val="75000"/>
                  </a:schemeClr>
                </a:solidFill>
                <a:latin typeface="Times New Roman" panose="02020603050405020304" pitchFamily="18" charset="0"/>
                <a:cs typeface="Times New Roman" panose="02020603050405020304" pitchFamily="18" charset="0"/>
              </a:rPr>
              <a:t>   </a:t>
            </a:r>
          </a:p>
          <a:p>
            <a:pPr algn="ctr"/>
            <a:r>
              <a:rPr lang="ru-RU" sz="2200" dirty="0">
                <a:solidFill>
                  <a:schemeClr val="accent1">
                    <a:lumMod val="25000"/>
                  </a:schemeClr>
                </a:solidFill>
                <a:latin typeface="Times New Roman" panose="02020603050405020304" pitchFamily="18" charset="0"/>
                <a:cs typeface="Times New Roman" panose="02020603050405020304" pitchFamily="18" charset="0"/>
              </a:rPr>
              <a:t>Система способствует выравниванию знаний сотрудников, поскольку неопытные сотрудники получают возможность наравне с профессионалами, имеющими значительный опыт работы по аналогичным делам, одинаково четко подходить к оценке, в том числе терминологической, исходной информации. </a:t>
            </a:r>
          </a:p>
        </p:txBody>
      </p:sp>
      <p:sp>
        <p:nvSpPr>
          <p:cNvPr id="6" name="Rectangle 2">
            <a:extLst>
              <a:ext uri="{FF2B5EF4-FFF2-40B4-BE49-F238E27FC236}">
                <a16:creationId xmlns:a16="http://schemas.microsoft.com/office/drawing/2014/main" id="{7E4C6F3D-94E9-451C-95AD-238603F03A42}"/>
              </a:ext>
            </a:extLst>
          </p:cNvPr>
          <p:cNvSpPr txBox="1">
            <a:spLocks noChangeArrowheads="1"/>
          </p:cNvSpPr>
          <p:nvPr/>
        </p:nvSpPr>
        <p:spPr bwMode="auto">
          <a:xfrm>
            <a:off x="0" y="188640"/>
            <a:ext cx="78470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2000">
                <a:solidFill>
                  <a:schemeClr val="bg1"/>
                </a:solidFill>
                <a:latin typeface="Times New Roman" panose="02020603050405020304" pitchFamily="18" charset="0"/>
                <a:cs typeface="Times New Roman" panose="02020603050405020304" pitchFamily="18" charset="0"/>
              </a:rPr>
              <a:t> ЭКСПЕРТНАЯ СИСТЕМА «МАНЬЯК»</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7" name="Slide Number Placeholder 3">
            <a:extLst>
              <a:ext uri="{FF2B5EF4-FFF2-40B4-BE49-F238E27FC236}">
                <a16:creationId xmlns:a16="http://schemas.microsoft.com/office/drawing/2014/main" id="{B6663B8F-26D9-4A55-8906-8E16097D3D12}"/>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86</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49490" y="1214423"/>
            <a:ext cx="8126965" cy="4524315"/>
          </a:xfrm>
          <a:prstGeom prst="rect">
            <a:avLst/>
          </a:prstGeom>
          <a:noFill/>
        </p:spPr>
        <p:txBody>
          <a:bodyPr wrap="square" rtlCol="0">
            <a:spAutoFit/>
          </a:bodyPr>
          <a:lstStyle/>
          <a:p>
            <a:pPr algn="ctr"/>
            <a:r>
              <a:rPr lang="ru-RU" sz="2400" dirty="0">
                <a:latin typeface="Times New Roman" panose="02020603050405020304" pitchFamily="18" charset="0"/>
                <a:cs typeface="Times New Roman" panose="02020603050405020304" pitchFamily="18" charset="0"/>
              </a:rPr>
              <a:t>Перечисленные обстоятельства имеют большое практическое значение, так как позволяют органам дознания и предварительного расследования концентрированно использовать силы и средства, сосредотачивая свои усилия на более узком направлении поиска преступника. </a:t>
            </a:r>
          </a:p>
          <a:p>
            <a:pPr algn="ctr"/>
            <a:r>
              <a:rPr lang="ru-RU" sz="2400" dirty="0">
                <a:solidFill>
                  <a:schemeClr val="accent1">
                    <a:lumMod val="25000"/>
                  </a:schemeClr>
                </a:solidFill>
                <a:latin typeface="Times New Roman" panose="02020603050405020304" pitchFamily="18" charset="0"/>
                <a:cs typeface="Times New Roman" panose="02020603050405020304" pitchFamily="18" charset="0"/>
              </a:rPr>
              <a:t>Система делает возможным использование накопленных в ней знаний не только для раскрытия преступлений, но и в процессе обучения оперативных и следственных работников, а также студентов и слушателей учебных заведений. Подход, опробованный для данной категории дел, может быть успешно применен и к некоторым другим криминальным ситуациям.</a:t>
            </a:r>
          </a:p>
        </p:txBody>
      </p:sp>
      <p:sp>
        <p:nvSpPr>
          <p:cNvPr id="5" name="Rectangle 2">
            <a:extLst>
              <a:ext uri="{FF2B5EF4-FFF2-40B4-BE49-F238E27FC236}">
                <a16:creationId xmlns:a16="http://schemas.microsoft.com/office/drawing/2014/main" id="{B9B4C2BA-E60B-49E6-B728-284EE40C227B}"/>
              </a:ext>
            </a:extLst>
          </p:cNvPr>
          <p:cNvSpPr txBox="1">
            <a:spLocks noChangeArrowheads="1"/>
          </p:cNvSpPr>
          <p:nvPr/>
        </p:nvSpPr>
        <p:spPr bwMode="auto">
          <a:xfrm>
            <a:off x="0" y="188640"/>
            <a:ext cx="7847013"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2000">
                <a:solidFill>
                  <a:schemeClr val="bg1"/>
                </a:solidFill>
                <a:latin typeface="Times New Roman" panose="02020603050405020304" pitchFamily="18" charset="0"/>
                <a:cs typeface="Times New Roman" panose="02020603050405020304" pitchFamily="18" charset="0"/>
              </a:rPr>
              <a:t> ЭКСПЕРТНАЯ СИСТЕМА «МАНЬЯК»</a:t>
            </a:r>
            <a:endParaRPr lang="ru-RU" sz="2000" dirty="0">
              <a:solidFill>
                <a:schemeClr val="bg1"/>
              </a:solidFill>
              <a:latin typeface="Times New Roman" panose="02020603050405020304" pitchFamily="18" charset="0"/>
              <a:cs typeface="Times New Roman" panose="02020603050405020304" pitchFamily="18" charset="0"/>
            </a:endParaRPr>
          </a:p>
        </p:txBody>
      </p:sp>
      <p:sp>
        <p:nvSpPr>
          <p:cNvPr id="6" name="Slide Number Placeholder 3">
            <a:extLst>
              <a:ext uri="{FF2B5EF4-FFF2-40B4-BE49-F238E27FC236}">
                <a16:creationId xmlns:a16="http://schemas.microsoft.com/office/drawing/2014/main" id="{7DF45420-A0D6-4658-8589-B008F65A4EDB}"/>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87</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5"/>
          <p:cNvSpPr>
            <a:spLocks noGrp="1"/>
          </p:cNvSpPr>
          <p:nvPr>
            <p:ph type="title" idx="4294967295"/>
          </p:nvPr>
        </p:nvSpPr>
        <p:spPr>
          <a:xfrm>
            <a:off x="450649" y="188640"/>
            <a:ext cx="6326981" cy="596032"/>
          </a:xfrm>
        </p:spPr>
        <p:txBody>
          <a:bodyPr>
            <a:noAutofit/>
          </a:bodyPr>
          <a:lstStyle/>
          <a:p>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5" name="TextBox 4"/>
          <p:cNvSpPr txBox="1"/>
          <p:nvPr/>
        </p:nvSpPr>
        <p:spPr>
          <a:xfrm>
            <a:off x="435244" y="1268760"/>
            <a:ext cx="8408932" cy="464742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ru-RU" sz="2400" i="1" dirty="0">
                <a:solidFill>
                  <a:schemeClr val="accent2">
                    <a:lumMod val="75000"/>
                  </a:schemeClr>
                </a:solidFill>
                <a:latin typeface="Times New Roman" panose="02020603050405020304" pitchFamily="18" charset="0"/>
                <a:cs typeface="Times New Roman" panose="02020603050405020304" pitchFamily="18" charset="0"/>
              </a:rPr>
              <a:t>Определение вероятных мест повторных преступлений</a:t>
            </a:r>
            <a:endParaRPr lang="ru-RU" sz="2400" dirty="0">
              <a:solidFill>
                <a:schemeClr val="accent2">
                  <a:lumMod val="75000"/>
                </a:schemeClr>
              </a:solidFill>
              <a:latin typeface="Times New Roman" panose="02020603050405020304" pitchFamily="18" charset="0"/>
              <a:cs typeface="Times New Roman" panose="02020603050405020304" pitchFamily="18" charset="0"/>
            </a:endParaRPr>
          </a:p>
          <a:p>
            <a:endParaRPr lang="ru-RU" sz="800" dirty="0">
              <a:latin typeface="Times New Roman" pitchFamily="18" charset="0"/>
              <a:cs typeface="Times New Roman" pitchFamily="18" charset="0"/>
            </a:endParaRPr>
          </a:p>
          <a:p>
            <a:r>
              <a:rPr lang="ru-RU" sz="2200" dirty="0">
                <a:latin typeface="Times New Roman" pitchFamily="18" charset="0"/>
                <a:cs typeface="Times New Roman" pitchFamily="18" charset="0"/>
              </a:rPr>
              <a:t>В настоящее время применяются специализированные программные пакеты, предназначенные для выделения типичных для преступника мест совершения преступлений с последующим составлением вероятностной карты с указанием возможных мест совершения новых преступлений. </a:t>
            </a:r>
          </a:p>
          <a:p>
            <a:r>
              <a:rPr lang="ru-RU" sz="2200" dirty="0">
                <a:latin typeface="Times New Roman" pitchFamily="18" charset="0"/>
                <a:cs typeface="Times New Roman" pitchFamily="18" charset="0"/>
              </a:rPr>
              <a:t>Схема работы таких программ примерно одинакова: </a:t>
            </a:r>
          </a:p>
          <a:p>
            <a:pPr marL="457200" lvl="0" indent="-457200">
              <a:buFont typeface="+mj-lt"/>
              <a:buAutoNum type="arabicPeriod"/>
            </a:pPr>
            <a:r>
              <a:rPr lang="ru-RU" sz="2200" dirty="0">
                <a:latin typeface="Times New Roman" pitchFamily="18" charset="0"/>
                <a:cs typeface="Times New Roman" pitchFamily="18" charset="0"/>
              </a:rPr>
              <a:t>ввод данных о пяти-шести местах совершения преступлений, связанных друг с другом, </a:t>
            </a:r>
          </a:p>
          <a:p>
            <a:pPr marL="457200" lvl="0" indent="-457200">
              <a:buFont typeface="+mj-lt"/>
              <a:buAutoNum type="arabicPeriod"/>
            </a:pPr>
            <a:r>
              <a:rPr lang="ru-RU" sz="2200" dirty="0">
                <a:latin typeface="Times New Roman" pitchFamily="18" charset="0"/>
                <a:cs typeface="Times New Roman" pitchFamily="18" charset="0"/>
              </a:rPr>
              <a:t>затем анализ их системой и составление трехмерной цветной карты с указанием уровней вероятности появления преступника. </a:t>
            </a:r>
          </a:p>
          <a:p>
            <a:r>
              <a:rPr lang="ru-RU" sz="2200" dirty="0">
                <a:latin typeface="Times New Roman" pitchFamily="18" charset="0"/>
                <a:cs typeface="Times New Roman" pitchFamily="18" charset="0"/>
              </a:rPr>
              <a:t>Такие системы применяются полицейскими службами США, Канады и ряда европейских стран. </a:t>
            </a:r>
          </a:p>
        </p:txBody>
      </p:sp>
      <p:sp>
        <p:nvSpPr>
          <p:cNvPr id="8" name="Slide Number Placeholder 3">
            <a:extLst>
              <a:ext uri="{FF2B5EF4-FFF2-40B4-BE49-F238E27FC236}">
                <a16:creationId xmlns:a16="http://schemas.microsoft.com/office/drawing/2014/main" id="{4900E8B7-8985-4D1C-AC9D-8F2F8CD2C7C9}"/>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88</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7606" y="3214687"/>
            <a:ext cx="7682786" cy="3170099"/>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ru-RU" sz="2000" dirty="0">
                <a:latin typeface="Times New Roman" panose="02020603050405020304" pitchFamily="18" charset="0"/>
                <a:cs typeface="Times New Roman" pitchFamily="18" charset="0"/>
              </a:rPr>
              <a:t>Идентификационные баллистические системы на базе </a:t>
            </a:r>
            <a:r>
              <a:rPr lang="ru-RU" sz="2000" i="1" dirty="0">
                <a:latin typeface="Times New Roman" pitchFamily="18" charset="0"/>
                <a:cs typeface="Times New Roman" pitchFamily="18" charset="0"/>
              </a:rPr>
              <a:t>криминалистического микроскопа и компьютера со специальными программными</a:t>
            </a:r>
            <a:r>
              <a:rPr lang="ru-RU" sz="2000" dirty="0">
                <a:latin typeface="Times New Roman" pitchFamily="18" charset="0"/>
                <a:cs typeface="Times New Roman" pitchFamily="18" charset="0"/>
              </a:rPr>
              <a:t> </a:t>
            </a:r>
            <a:r>
              <a:rPr lang="ru-RU" sz="2000" i="1" dirty="0">
                <a:latin typeface="Times New Roman" pitchFamily="18" charset="0"/>
                <a:cs typeface="Times New Roman" pitchFamily="18" charset="0"/>
              </a:rPr>
              <a:t>средствами</a:t>
            </a:r>
            <a:r>
              <a:rPr lang="ru-RU" sz="2000" dirty="0">
                <a:latin typeface="Times New Roman" pitchFamily="18" charset="0"/>
                <a:cs typeface="Times New Roman" pitchFamily="18" charset="0"/>
              </a:rPr>
              <a:t> предназначены для проведения криминалистических экспертных исследований пуль и гильз с целью определения:</a:t>
            </a:r>
          </a:p>
          <a:p>
            <a:pPr>
              <a:buFont typeface="Arial" pitchFamily="34" charset="0"/>
              <a:buChar char="•"/>
            </a:pPr>
            <a:r>
              <a:rPr lang="ru-RU" sz="2000" dirty="0">
                <a:latin typeface="Times New Roman" pitchFamily="18" charset="0"/>
                <a:cs typeface="Times New Roman" pitchFamily="18" charset="0"/>
              </a:rPr>
              <a:t>огнестрельного оружия по представленным пулям и гильзам;</a:t>
            </a:r>
          </a:p>
          <a:p>
            <a:pPr lvl="0">
              <a:buFont typeface="Arial" pitchFamily="34" charset="0"/>
              <a:buChar char="•"/>
            </a:pPr>
            <a:r>
              <a:rPr lang="ru-RU" sz="2000" dirty="0">
                <a:latin typeface="Times New Roman" pitchFamily="18" charset="0"/>
                <a:cs typeface="Times New Roman" pitchFamily="18" charset="0"/>
              </a:rPr>
              <a:t>для идентификации пуль и гильз, поступивших на исследование, с пулями и гильзами из библиотеки изображений; </a:t>
            </a:r>
          </a:p>
          <a:p>
            <a:pPr lvl="0">
              <a:buFont typeface="Arial" pitchFamily="34" charset="0"/>
              <a:buChar char="•"/>
            </a:pPr>
            <a:r>
              <a:rPr lang="ru-RU" sz="2000" dirty="0">
                <a:latin typeface="Times New Roman" pitchFamily="18" charset="0"/>
                <a:cs typeface="Times New Roman" pitchFamily="18" charset="0"/>
              </a:rPr>
              <a:t>для идентификации огнестрельного оружия по представленным на экспертизу пулям и гильзам, </a:t>
            </a:r>
          </a:p>
        </p:txBody>
      </p:sp>
      <p:pic>
        <p:nvPicPr>
          <p:cNvPr id="9" name="Picture 2" descr="13"/>
          <p:cNvPicPr>
            <a:picLocks noChangeAspect="1" noChangeArrowheads="1"/>
          </p:cNvPicPr>
          <p:nvPr/>
        </p:nvPicPr>
        <p:blipFill>
          <a:blip r:embed="rId2" cstate="print"/>
          <a:srcRect/>
          <a:stretch>
            <a:fillRect/>
          </a:stretch>
        </p:blipFill>
        <p:spPr bwMode="auto">
          <a:xfrm>
            <a:off x="549491" y="1071546"/>
            <a:ext cx="5684232" cy="2062492"/>
          </a:xfrm>
          <a:prstGeom prst="rect">
            <a:avLst/>
          </a:prstGeom>
          <a:noFill/>
          <a:ln w="9525">
            <a:noFill/>
            <a:miter lim="800000"/>
            <a:headEnd/>
            <a:tailEnd/>
          </a:ln>
        </p:spPr>
      </p:pic>
      <p:sp>
        <p:nvSpPr>
          <p:cNvPr id="10" name="Прямоугольник 9"/>
          <p:cNvSpPr/>
          <p:nvPr/>
        </p:nvSpPr>
        <p:spPr>
          <a:xfrm>
            <a:off x="6533972" y="1102857"/>
            <a:ext cx="2126480" cy="584775"/>
          </a:xfrm>
          <a:prstGeom prst="rect">
            <a:avLst/>
          </a:prstGeom>
        </p:spPr>
        <p:txBody>
          <a:bodyPr wrap="square">
            <a:spAutoFit/>
          </a:bodyPr>
          <a:lstStyle/>
          <a:p>
            <a:pPr lvl="0" algn="ctr"/>
            <a:r>
              <a:rPr lang="ru-RU" sz="1600" dirty="0">
                <a:solidFill>
                  <a:prstClr val="black"/>
                </a:solidFill>
                <a:latin typeface="Times New Roman" panose="02020603050405020304" pitchFamily="18" charset="0"/>
                <a:cs typeface="Times New Roman" pitchFamily="18" charset="0"/>
              </a:rPr>
              <a:t>БАЛЛИСТИЧЕСКАЯ ЭКСПЕРТИЗА</a:t>
            </a:r>
          </a:p>
        </p:txBody>
      </p:sp>
      <p:sp>
        <p:nvSpPr>
          <p:cNvPr id="11" name="Прямоугольник 10"/>
          <p:cNvSpPr/>
          <p:nvPr/>
        </p:nvSpPr>
        <p:spPr>
          <a:xfrm>
            <a:off x="1691680" y="2845354"/>
            <a:ext cx="2771060" cy="369332"/>
          </a:xfrm>
          <a:prstGeom prst="rect">
            <a:avLst/>
          </a:prstGeom>
        </p:spPr>
        <p:txBody>
          <a:bodyPr wrap="square">
            <a:spAutoFit/>
          </a:bodyPr>
          <a:lstStyle/>
          <a:p>
            <a:pPr lvl="0" algn="ctr"/>
            <a:r>
              <a:rPr lang="ru-RU" dirty="0">
                <a:solidFill>
                  <a:prstClr val="black"/>
                </a:solidFill>
                <a:latin typeface="Times New Roman" panose="02020603050405020304" pitchFamily="18" charset="0"/>
                <a:cs typeface="Times New Roman" pitchFamily="18" charset="0"/>
              </a:rPr>
              <a:t>Баллистическая система</a:t>
            </a:r>
          </a:p>
        </p:txBody>
      </p:sp>
      <p:sp>
        <p:nvSpPr>
          <p:cNvPr id="8" name="Заголовок 5">
            <a:extLst>
              <a:ext uri="{FF2B5EF4-FFF2-40B4-BE49-F238E27FC236}">
                <a16:creationId xmlns:a16="http://schemas.microsoft.com/office/drawing/2014/main" id="{0AF42281-5EA8-4EE6-861F-A0BA9E9BB8CD}"/>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12" name="Slide Number Placeholder 3">
            <a:extLst>
              <a:ext uri="{FF2B5EF4-FFF2-40B4-BE49-F238E27FC236}">
                <a16:creationId xmlns:a16="http://schemas.microsoft.com/office/drawing/2014/main" id="{D79718A5-C9EB-4A88-93EB-EE81D86DD97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89</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Содержимое 3" descr="scheme.gif"/>
          <p:cNvPicPr>
            <a:picLocks noGrp="1" noChangeAspect="1"/>
          </p:cNvPicPr>
          <p:nvPr>
            <p:ph idx="1"/>
          </p:nvPr>
        </p:nvPicPr>
        <p:blipFill>
          <a:blip r:embed="rId2" cstate="print"/>
          <a:stretch>
            <a:fillRect/>
          </a:stretch>
        </p:blipFill>
        <p:spPr>
          <a:xfrm>
            <a:off x="1115616" y="1412776"/>
            <a:ext cx="6517958" cy="4270121"/>
          </a:xfrm>
        </p:spPr>
      </p:pic>
      <p:sp>
        <p:nvSpPr>
          <p:cNvPr id="6" name="Номер слайда 5"/>
          <p:cNvSpPr>
            <a:spLocks noGrp="1"/>
          </p:cNvSpPr>
          <p:nvPr>
            <p:ph type="sldNum" sz="quarter" idx="12"/>
          </p:nvPr>
        </p:nvSpPr>
        <p:spPr/>
        <p:txBody>
          <a:bodyPr/>
          <a:lstStyle/>
          <a:p>
            <a:fld id="{37440E6D-E209-4DFC-B061-7D50BB19D610}" type="slidenum">
              <a:rPr lang="be-BY" smtClean="0">
                <a:latin typeface="Times New Roman" panose="02020603050405020304" pitchFamily="18" charset="0"/>
                <a:cs typeface="Times New Roman" panose="02020603050405020304" pitchFamily="18" charset="0"/>
              </a:rPr>
              <a:pPr/>
              <a:t>9</a:t>
            </a:fld>
            <a:endParaRPr lang="be-BY">
              <a:latin typeface="Times New Roman" panose="02020603050405020304" pitchFamily="18" charset="0"/>
              <a:cs typeface="Times New Roman" panose="02020603050405020304" pitchFamily="18" charset="0"/>
            </a:endParaRPr>
          </a:p>
        </p:txBody>
      </p:sp>
      <p:sp>
        <p:nvSpPr>
          <p:cNvPr id="5" name="TextBox 4"/>
          <p:cNvSpPr txBox="1"/>
          <p:nvPr/>
        </p:nvSpPr>
        <p:spPr>
          <a:xfrm>
            <a:off x="150771" y="260648"/>
            <a:ext cx="7632848" cy="400110"/>
          </a:xfrm>
          <a:prstGeom prst="rect">
            <a:avLst/>
          </a:prstGeom>
          <a:noFill/>
        </p:spPr>
        <p:txBody>
          <a:bodyPr wrap="square" rtlCol="0">
            <a:spAutoFit/>
          </a:bodyPr>
          <a:lstStyle/>
          <a:p>
            <a:pPr algn="just"/>
            <a:r>
              <a:rPr lang="ru-RU" sz="2000" dirty="0">
                <a:solidFill>
                  <a:schemeClr val="bg1"/>
                </a:solidFill>
                <a:latin typeface="Times New Roman" panose="02020603050405020304" pitchFamily="18" charset="0"/>
                <a:cs typeface="Times New Roman" panose="02020603050405020304" pitchFamily="18" charset="0"/>
              </a:rPr>
              <a:t>ФУНКЦИОНАЛЬНАЯ СТРУКТУРА СИИ</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3548" y="1071547"/>
            <a:ext cx="7649361" cy="5143536"/>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pPr lvl="0"/>
            <a:r>
              <a:rPr lang="ru-RU" sz="2000" dirty="0">
                <a:latin typeface="Times New Roman" panose="02020603050405020304" pitchFamily="18" charset="0"/>
                <a:cs typeface="Times New Roman" pitchFamily="18" charset="0"/>
              </a:rPr>
              <a:t>а также по пулям и гильзам из постоянно пополняемой библиотеки изображений. </a:t>
            </a:r>
          </a:p>
          <a:p>
            <a:endParaRPr lang="ru-RU" sz="800" dirty="0">
              <a:latin typeface="Times New Roman" pitchFamily="18" charset="0"/>
              <a:cs typeface="Times New Roman" pitchFamily="18" charset="0"/>
            </a:endParaRPr>
          </a:p>
          <a:p>
            <a:r>
              <a:rPr lang="ru-RU" sz="2000" dirty="0">
                <a:latin typeface="Times New Roman" pitchFamily="18" charset="0"/>
                <a:cs typeface="Times New Roman" pitchFamily="18" charset="0"/>
              </a:rPr>
              <a:t>Системы для баллистической экспертизы позволяют провести сравнительный анализ следов на стреляных пулях и гильзах в трех измерениях, а также компьютерную обработку большого объема данных в автоматическом режиме и сделать вывод относительно их идентификации.</a:t>
            </a:r>
          </a:p>
          <a:p>
            <a:endParaRPr lang="ru-RU" sz="800" dirty="0">
              <a:latin typeface="Times New Roman" pitchFamily="18" charset="0"/>
              <a:cs typeface="Times New Roman" pitchFamily="18" charset="0"/>
            </a:endParaRPr>
          </a:p>
          <a:p>
            <a:r>
              <a:rPr lang="ru-RU" sz="2000" dirty="0">
                <a:latin typeface="Times New Roman" pitchFamily="18" charset="0"/>
                <a:cs typeface="Times New Roman" pitchFamily="18" charset="0"/>
              </a:rPr>
              <a:t>Вследствие роста правонарушений с применением огнестрельного оружия и появления новых видов боеприпасов и оружия возникает необходимость проведения большого количества баллистических экспертиз, которые можно осуществить только с помощью автоматизированных комплексов.</a:t>
            </a:r>
          </a:p>
          <a:p>
            <a:endParaRPr lang="ru-RU" sz="800" dirty="0">
              <a:latin typeface="Times New Roman" pitchFamily="18" charset="0"/>
              <a:cs typeface="Times New Roman" pitchFamily="18" charset="0"/>
            </a:endParaRPr>
          </a:p>
          <a:p>
            <a:r>
              <a:rPr lang="ru-RU" sz="2000" dirty="0">
                <a:latin typeface="Times New Roman" pitchFamily="18" charset="0"/>
                <a:cs typeface="Times New Roman" pitchFamily="18" charset="0"/>
              </a:rPr>
              <a:t>Самой известной в мире системой для баллистической экспертизы является IBIS (</a:t>
            </a:r>
            <a:r>
              <a:rPr lang="ru-RU" sz="2000" dirty="0" err="1">
                <a:latin typeface="Times New Roman" pitchFamily="18" charset="0"/>
                <a:cs typeface="Times New Roman" pitchFamily="18" charset="0"/>
              </a:rPr>
              <a:t>Integrated</a:t>
            </a:r>
            <a:r>
              <a:rPr lang="ru-RU" sz="2000" dirty="0">
                <a:latin typeface="Times New Roman" pitchFamily="18" charset="0"/>
                <a:cs typeface="Times New Roman" pitchFamily="18" charset="0"/>
              </a:rPr>
              <a:t> </a:t>
            </a:r>
            <a:r>
              <a:rPr lang="ru-RU" sz="2000" dirty="0" err="1">
                <a:latin typeface="Times New Roman" pitchFamily="18" charset="0"/>
                <a:cs typeface="Times New Roman" pitchFamily="18" charset="0"/>
              </a:rPr>
              <a:t>Ballistic</a:t>
            </a:r>
            <a:r>
              <a:rPr lang="ru-RU" sz="2000" dirty="0">
                <a:latin typeface="Times New Roman" pitchFamily="18" charset="0"/>
                <a:cs typeface="Times New Roman" pitchFamily="18" charset="0"/>
              </a:rPr>
              <a:t> </a:t>
            </a:r>
            <a:r>
              <a:rPr lang="ru-RU" sz="2000" dirty="0" err="1">
                <a:latin typeface="Times New Roman" pitchFamily="18" charset="0"/>
                <a:cs typeface="Times New Roman" pitchFamily="18" charset="0"/>
              </a:rPr>
              <a:t>Identification</a:t>
            </a:r>
            <a:r>
              <a:rPr lang="ru-RU" sz="2000" dirty="0">
                <a:latin typeface="Times New Roman" pitchFamily="18" charset="0"/>
                <a:cs typeface="Times New Roman" pitchFamily="18" charset="0"/>
              </a:rPr>
              <a:t> </a:t>
            </a:r>
            <a:r>
              <a:rPr lang="ru-RU" sz="2000" dirty="0" err="1">
                <a:latin typeface="Times New Roman" pitchFamily="18" charset="0"/>
                <a:cs typeface="Times New Roman" pitchFamily="18" charset="0"/>
              </a:rPr>
              <a:t>System</a:t>
            </a:r>
            <a:r>
              <a:rPr lang="ru-RU" sz="2000" b="1" dirty="0">
                <a:latin typeface="Times New Roman" pitchFamily="18" charset="0"/>
                <a:cs typeface="Times New Roman" pitchFamily="18" charset="0"/>
              </a:rPr>
              <a:t>)</a:t>
            </a:r>
            <a:r>
              <a:rPr lang="ru-RU" sz="2000" dirty="0">
                <a:latin typeface="Times New Roman" pitchFamily="18" charset="0"/>
                <a:cs typeface="Times New Roman" pitchFamily="18" charset="0"/>
              </a:rPr>
              <a:t> канадской компании </a:t>
            </a:r>
            <a:r>
              <a:rPr lang="ru-RU" sz="2000" dirty="0" err="1">
                <a:latin typeface="Times New Roman" pitchFamily="18" charset="0"/>
                <a:cs typeface="Times New Roman" pitchFamily="18" charset="0"/>
              </a:rPr>
              <a:t>Forensic</a:t>
            </a:r>
            <a:r>
              <a:rPr lang="ru-RU" sz="2000" dirty="0">
                <a:latin typeface="Times New Roman" pitchFamily="18" charset="0"/>
                <a:cs typeface="Times New Roman" pitchFamily="18" charset="0"/>
              </a:rPr>
              <a:t> </a:t>
            </a:r>
            <a:r>
              <a:rPr lang="ru-RU" sz="2000" dirty="0" err="1">
                <a:latin typeface="Times New Roman" pitchFamily="18" charset="0"/>
                <a:cs typeface="Times New Roman" pitchFamily="18" charset="0"/>
              </a:rPr>
              <a:t>Technology</a:t>
            </a:r>
            <a:r>
              <a:rPr lang="ru-RU" sz="2000" dirty="0">
                <a:latin typeface="Times New Roman" pitchFamily="18" charset="0"/>
                <a:cs typeface="Times New Roman" pitchFamily="18" charset="0"/>
              </a:rPr>
              <a:t>, </a:t>
            </a:r>
            <a:r>
              <a:rPr lang="ru-RU" sz="2000" dirty="0" err="1">
                <a:latin typeface="Times New Roman" pitchFamily="18" charset="0"/>
                <a:cs typeface="Times New Roman" pitchFamily="18" charset="0"/>
              </a:rPr>
              <a:t>Inc</a:t>
            </a:r>
            <a:r>
              <a:rPr lang="ru-RU" sz="2000" dirty="0">
                <a:latin typeface="Times New Roman" pitchFamily="18" charset="0"/>
                <a:cs typeface="Times New Roman" pitchFamily="18" charset="0"/>
              </a:rPr>
              <a:t>. (</a:t>
            </a:r>
            <a:r>
              <a:rPr lang="ru-RU" sz="2000" u="sng" dirty="0">
                <a:latin typeface="Times New Roman" pitchFamily="18" charset="0"/>
                <a:cs typeface="Times New Roman" pitchFamily="18" charset="0"/>
                <a:hlinkClick r:id="rId2"/>
              </a:rPr>
              <a:t>http://www.fti-ibis.com/</a:t>
            </a:r>
            <a:r>
              <a:rPr lang="ru-RU" sz="2000" dirty="0">
                <a:latin typeface="Times New Roman" pitchFamily="18" charset="0"/>
                <a:cs typeface="Times New Roman" pitchFamily="18" charset="0"/>
              </a:rPr>
              <a:t>). </a:t>
            </a:r>
            <a:endParaRPr lang="ru-RU" sz="2000" dirty="0">
              <a:solidFill>
                <a:srgbClr val="7030A0"/>
              </a:solidFill>
              <a:latin typeface="Times New Roman" pitchFamily="18" charset="0"/>
              <a:cs typeface="Times New Roman" pitchFamily="18" charset="0"/>
            </a:endParaRPr>
          </a:p>
        </p:txBody>
      </p:sp>
      <p:sp>
        <p:nvSpPr>
          <p:cNvPr id="8" name="Заголовок 5">
            <a:extLst>
              <a:ext uri="{FF2B5EF4-FFF2-40B4-BE49-F238E27FC236}">
                <a16:creationId xmlns:a16="http://schemas.microsoft.com/office/drawing/2014/main" id="{E3BC8B05-6E66-45C9-A5D6-A2C42F550FE5}"/>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9" name="Slide Number Placeholder 3">
            <a:extLst>
              <a:ext uri="{FF2B5EF4-FFF2-40B4-BE49-F238E27FC236}">
                <a16:creationId xmlns:a16="http://schemas.microsoft.com/office/drawing/2014/main" id="{B8FB1EC4-C66D-4853-8731-2C81CBF59B88}"/>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90</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p:cNvSpPr>
            <a:spLocks noChangeArrowheads="1"/>
          </p:cNvSpPr>
          <p:nvPr/>
        </p:nvSpPr>
        <p:spPr bwMode="auto">
          <a:xfrm>
            <a:off x="351663" y="857232"/>
            <a:ext cx="8308789" cy="400110"/>
          </a:xfrm>
          <a:prstGeom prst="rect">
            <a:avLst/>
          </a:prstGeom>
          <a:solidFill>
            <a:schemeClr val="accent4">
              <a:lumMod val="20000"/>
              <a:lumOff val="80000"/>
            </a:schemeClr>
          </a:solidFill>
          <a:ln w="9525">
            <a:noFill/>
            <a:miter lim="800000"/>
            <a:headEnd/>
            <a:tailEnd/>
          </a:ln>
        </p:spPr>
        <p:txBody>
          <a:bodyPr wrap="square">
            <a:spAutoFit/>
          </a:bodyPr>
          <a:lstStyle/>
          <a:p>
            <a:pPr algn="ctr"/>
            <a:r>
              <a:rPr lang="ru-RU" sz="2000" dirty="0">
                <a:latin typeface="Times New Roman" panose="02020603050405020304" pitchFamily="18" charset="0"/>
                <a:cs typeface="Times New Roman" pitchFamily="18" charset="0"/>
              </a:rPr>
              <a:t>АБИС Арсенал</a:t>
            </a:r>
            <a:endParaRPr lang="ru-RU" sz="2000" b="1" dirty="0">
              <a:latin typeface="Times New Roman" pitchFamily="18" charset="0"/>
              <a:cs typeface="Times New Roman" pitchFamily="18" charset="0"/>
            </a:endParaRPr>
          </a:p>
        </p:txBody>
      </p:sp>
      <p:sp>
        <p:nvSpPr>
          <p:cNvPr id="8" name="Прямоугольник 7"/>
          <p:cNvSpPr/>
          <p:nvPr/>
        </p:nvSpPr>
        <p:spPr>
          <a:xfrm>
            <a:off x="5495199" y="1357299"/>
            <a:ext cx="3297138" cy="5262979"/>
          </a:xfrm>
          <a:prstGeom prst="rect">
            <a:avLst/>
          </a:prstGeom>
        </p:spPr>
        <p:txBody>
          <a:bodyPr wrap="square">
            <a:spAutoFit/>
          </a:bodyPr>
          <a:lstStyle/>
          <a:p>
            <a:pPr algn="ctr"/>
            <a:r>
              <a:rPr lang="ru-RU" sz="1600" dirty="0">
                <a:latin typeface="Times New Roman" panose="02020603050405020304" pitchFamily="18" charset="0"/>
                <a:cs typeface="Times New Roman" pitchFamily="18" charset="0"/>
              </a:rPr>
              <a:t>Одной из популярных на постсоветском пространстве и странах ближнего зарубежья автоматизированных баллистических систем стала система АБИС «Арсенал». Автоматизированная баллистическая идентификационная система огнестрельного оружия по следам на пулях и гильзах «Арсенал» это мощная компьютерная система, позволяющая автоматизировать всю технологическую цепочку </a:t>
            </a:r>
            <a:r>
              <a:rPr lang="ru-RU" sz="1600" dirty="0" err="1">
                <a:latin typeface="Times New Roman" pitchFamily="18" charset="0"/>
                <a:cs typeface="Times New Roman" pitchFamily="18" charset="0"/>
              </a:rPr>
              <a:t>трасологических</a:t>
            </a:r>
            <a:r>
              <a:rPr lang="ru-RU" sz="1600" dirty="0">
                <a:latin typeface="Times New Roman" pitchFamily="18" charset="0"/>
                <a:cs typeface="Times New Roman" pitchFamily="18" charset="0"/>
              </a:rPr>
              <a:t> исследований пуль, гильз и их фрагментов,  от ввода информации и создания электронной базы данных, проверок и сравнительных исследований, до получения экспертного заключения.</a:t>
            </a:r>
          </a:p>
        </p:txBody>
      </p:sp>
      <p:pic>
        <p:nvPicPr>
          <p:cNvPr id="10242" name="Picture 2" descr="ballist-0.jpg"/>
          <p:cNvPicPr>
            <a:picLocks noChangeAspect="1" noChangeArrowheads="1"/>
          </p:cNvPicPr>
          <p:nvPr/>
        </p:nvPicPr>
        <p:blipFill>
          <a:blip r:embed="rId2" cstate="print"/>
          <a:srcRect/>
          <a:stretch>
            <a:fillRect/>
          </a:stretch>
        </p:blipFill>
        <p:spPr bwMode="auto">
          <a:xfrm>
            <a:off x="351663" y="1357298"/>
            <a:ext cx="5143536" cy="4141976"/>
          </a:xfrm>
          <a:prstGeom prst="rect">
            <a:avLst/>
          </a:prstGeom>
          <a:noFill/>
        </p:spPr>
      </p:pic>
      <p:sp>
        <p:nvSpPr>
          <p:cNvPr id="7" name="Заголовок 5">
            <a:extLst>
              <a:ext uri="{FF2B5EF4-FFF2-40B4-BE49-F238E27FC236}">
                <a16:creationId xmlns:a16="http://schemas.microsoft.com/office/drawing/2014/main" id="{E71F5643-3518-41ED-90CE-B6B85A2618C0}"/>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9" name="Slide Number Placeholder 3">
            <a:extLst>
              <a:ext uri="{FF2B5EF4-FFF2-40B4-BE49-F238E27FC236}">
                <a16:creationId xmlns:a16="http://schemas.microsoft.com/office/drawing/2014/main" id="{AF091FCD-CD3A-4BDA-B4A8-F0117F8F6152}"/>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91</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Прямоугольник 9"/>
          <p:cNvSpPr>
            <a:spLocks noChangeArrowheads="1"/>
          </p:cNvSpPr>
          <p:nvPr/>
        </p:nvSpPr>
        <p:spPr bwMode="auto">
          <a:xfrm>
            <a:off x="747319" y="1000108"/>
            <a:ext cx="6660220" cy="400110"/>
          </a:xfrm>
          <a:prstGeom prst="rect">
            <a:avLst/>
          </a:prstGeom>
          <a:solidFill>
            <a:schemeClr val="accent4">
              <a:lumMod val="20000"/>
              <a:lumOff val="80000"/>
            </a:schemeClr>
          </a:solidFill>
          <a:ln w="9525">
            <a:noFill/>
            <a:miter lim="800000"/>
            <a:headEnd/>
            <a:tailEnd/>
          </a:ln>
        </p:spPr>
        <p:txBody>
          <a:bodyPr wrap="square">
            <a:spAutoFit/>
          </a:bodyPr>
          <a:lstStyle/>
          <a:p>
            <a:pPr algn="ctr"/>
            <a:r>
              <a:rPr lang="ru-RU" sz="2000" dirty="0">
                <a:latin typeface="Times New Roman" panose="02020603050405020304" pitchFamily="18" charset="0"/>
                <a:cs typeface="Times New Roman" pitchFamily="18" charset="0"/>
              </a:rPr>
              <a:t>АБИС Арсенал </a:t>
            </a:r>
            <a:r>
              <a:rPr lang="ru-RU" sz="2000" b="1" dirty="0">
                <a:latin typeface="Times New Roman" pitchFamily="18" charset="0"/>
                <a:cs typeface="Times New Roman" pitchFamily="18" charset="0"/>
              </a:rPr>
              <a:t>Кодирование следов на  донышке гильзы</a:t>
            </a:r>
          </a:p>
        </p:txBody>
      </p:sp>
      <p:pic>
        <p:nvPicPr>
          <p:cNvPr id="8" name="Picture 2"/>
          <p:cNvPicPr>
            <a:picLocks noChangeAspect="1" noChangeArrowheads="1"/>
          </p:cNvPicPr>
          <p:nvPr/>
        </p:nvPicPr>
        <p:blipFill>
          <a:blip r:embed="rId2" cstate="print"/>
          <a:srcRect/>
          <a:stretch>
            <a:fillRect/>
          </a:stretch>
        </p:blipFill>
        <p:spPr bwMode="auto">
          <a:xfrm>
            <a:off x="813263" y="1571613"/>
            <a:ext cx="5627091" cy="4755949"/>
          </a:xfrm>
          <a:prstGeom prst="rect">
            <a:avLst/>
          </a:prstGeom>
          <a:noFill/>
          <a:ln w="9525">
            <a:noFill/>
            <a:miter lim="800000"/>
            <a:headEnd/>
            <a:tailEnd/>
          </a:ln>
        </p:spPr>
      </p:pic>
      <p:sp>
        <p:nvSpPr>
          <p:cNvPr id="7" name="Заголовок 5">
            <a:extLst>
              <a:ext uri="{FF2B5EF4-FFF2-40B4-BE49-F238E27FC236}">
                <a16:creationId xmlns:a16="http://schemas.microsoft.com/office/drawing/2014/main" id="{FC5E7790-7795-4035-B51D-AD448B77487D}"/>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9" name="Slide Number Placeholder 3">
            <a:extLst>
              <a:ext uri="{FF2B5EF4-FFF2-40B4-BE49-F238E27FC236}">
                <a16:creationId xmlns:a16="http://schemas.microsoft.com/office/drawing/2014/main" id="{4B5FF4EF-420A-4DBF-8D63-647F99AEBD1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92</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Прямоугольник 9"/>
          <p:cNvSpPr>
            <a:spLocks noChangeArrowheads="1"/>
          </p:cNvSpPr>
          <p:nvPr/>
        </p:nvSpPr>
        <p:spPr bwMode="auto">
          <a:xfrm>
            <a:off x="747320" y="1000108"/>
            <a:ext cx="7913132" cy="400110"/>
          </a:xfrm>
          <a:prstGeom prst="rect">
            <a:avLst/>
          </a:prstGeom>
          <a:solidFill>
            <a:schemeClr val="accent4">
              <a:lumMod val="20000"/>
              <a:lumOff val="80000"/>
            </a:schemeClr>
          </a:solidFill>
          <a:ln w="9525">
            <a:noFill/>
            <a:miter lim="800000"/>
            <a:headEnd/>
            <a:tailEnd/>
          </a:ln>
        </p:spPr>
        <p:txBody>
          <a:bodyPr wrap="square">
            <a:spAutoFit/>
          </a:bodyPr>
          <a:lstStyle/>
          <a:p>
            <a:pPr algn="ctr"/>
            <a:r>
              <a:rPr lang="ru-RU" sz="2000" dirty="0">
                <a:latin typeface="Times New Roman" panose="02020603050405020304" pitchFamily="18" charset="0"/>
                <a:cs typeface="Times New Roman" pitchFamily="18" charset="0"/>
              </a:rPr>
              <a:t>Автоматизированная информационно-поисковая система “Клеймо”</a:t>
            </a:r>
          </a:p>
        </p:txBody>
      </p:sp>
      <p:pic>
        <p:nvPicPr>
          <p:cNvPr id="9" name="Picture 2" descr="http://lib.znate.ru/pars_docs/refs/56/55464/55464-29_1.jpg"/>
          <p:cNvPicPr>
            <a:picLocks noChangeAspect="1" noChangeArrowheads="1"/>
          </p:cNvPicPr>
          <p:nvPr/>
        </p:nvPicPr>
        <p:blipFill>
          <a:blip r:embed="rId2" cstate="print"/>
          <a:srcRect/>
          <a:stretch>
            <a:fillRect/>
          </a:stretch>
        </p:blipFill>
        <p:spPr bwMode="auto">
          <a:xfrm>
            <a:off x="1077033" y="1643050"/>
            <a:ext cx="6396449" cy="4714908"/>
          </a:xfrm>
          <a:prstGeom prst="rect">
            <a:avLst/>
          </a:prstGeom>
          <a:noFill/>
          <a:ln w="9525">
            <a:noFill/>
            <a:miter lim="800000"/>
            <a:headEnd/>
            <a:tailEnd/>
          </a:ln>
        </p:spPr>
      </p:pic>
      <p:sp>
        <p:nvSpPr>
          <p:cNvPr id="6" name="Заголовок 5">
            <a:extLst>
              <a:ext uri="{FF2B5EF4-FFF2-40B4-BE49-F238E27FC236}">
                <a16:creationId xmlns:a16="http://schemas.microsoft.com/office/drawing/2014/main" id="{85DA44F4-4DF6-4016-B9FC-8681B6624270}"/>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8" name="Slide Number Placeholder 3">
            <a:extLst>
              <a:ext uri="{FF2B5EF4-FFF2-40B4-BE49-F238E27FC236}">
                <a16:creationId xmlns:a16="http://schemas.microsoft.com/office/drawing/2014/main" id="{F8D4C529-1B15-4DA3-936F-7E84989A7642}"/>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93</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lib.znate.ru/pars_docs/refs/56/55464/55464-27_1.png"/>
          <p:cNvPicPr>
            <a:picLocks noChangeAspect="1" noChangeArrowheads="1"/>
          </p:cNvPicPr>
          <p:nvPr/>
        </p:nvPicPr>
        <p:blipFill>
          <a:blip r:embed="rId2" cstate="print"/>
          <a:srcRect/>
          <a:stretch>
            <a:fillRect/>
          </a:stretch>
        </p:blipFill>
        <p:spPr bwMode="auto">
          <a:xfrm>
            <a:off x="1142976" y="1500175"/>
            <a:ext cx="6528334" cy="4893481"/>
          </a:xfrm>
          <a:prstGeom prst="rect">
            <a:avLst/>
          </a:prstGeom>
          <a:noFill/>
          <a:ln w="9525">
            <a:noFill/>
            <a:miter lim="800000"/>
            <a:headEnd/>
            <a:tailEnd/>
          </a:ln>
        </p:spPr>
      </p:pic>
      <p:sp>
        <p:nvSpPr>
          <p:cNvPr id="13" name="Прямоугольник 9"/>
          <p:cNvSpPr>
            <a:spLocks noChangeArrowheads="1"/>
          </p:cNvSpPr>
          <p:nvPr/>
        </p:nvSpPr>
        <p:spPr bwMode="auto">
          <a:xfrm>
            <a:off x="747320" y="1000108"/>
            <a:ext cx="7913132" cy="400110"/>
          </a:xfrm>
          <a:prstGeom prst="rect">
            <a:avLst/>
          </a:prstGeom>
          <a:solidFill>
            <a:schemeClr val="accent4">
              <a:lumMod val="20000"/>
              <a:lumOff val="80000"/>
            </a:schemeClr>
          </a:solidFill>
          <a:ln w="9525">
            <a:noFill/>
            <a:miter lim="800000"/>
            <a:headEnd/>
            <a:tailEnd/>
          </a:ln>
        </p:spPr>
        <p:txBody>
          <a:bodyPr wrap="square">
            <a:spAutoFit/>
          </a:bodyPr>
          <a:lstStyle/>
          <a:p>
            <a:pPr algn="ctr"/>
            <a:r>
              <a:rPr lang="ru-RU" sz="2000" dirty="0">
                <a:latin typeface="Times New Roman" panose="02020603050405020304" pitchFamily="18" charset="0"/>
                <a:cs typeface="Times New Roman" pitchFamily="18" charset="0"/>
              </a:rPr>
              <a:t>Автоматизированная информационно-поисковая система “Клеймо”</a:t>
            </a:r>
          </a:p>
        </p:txBody>
      </p:sp>
      <p:sp>
        <p:nvSpPr>
          <p:cNvPr id="7" name="Заголовок 5">
            <a:extLst>
              <a:ext uri="{FF2B5EF4-FFF2-40B4-BE49-F238E27FC236}">
                <a16:creationId xmlns:a16="http://schemas.microsoft.com/office/drawing/2014/main" id="{17405201-AC72-4542-957B-5FE2FD7D4A77}"/>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8" name="Slide Number Placeholder 3">
            <a:extLst>
              <a:ext uri="{FF2B5EF4-FFF2-40B4-BE49-F238E27FC236}">
                <a16:creationId xmlns:a16="http://schemas.microsoft.com/office/drawing/2014/main" id="{7B21D777-A590-4206-B839-03E208A01C79}"/>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94</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483548" y="1045146"/>
            <a:ext cx="8110961" cy="507831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31800" algn="ctr" defTabSz="914400" rtl="0" eaLnBrk="1" fontAlgn="base" latinLnBrk="0" hangingPunct="1">
              <a:lnSpc>
                <a:spcPct val="100000"/>
              </a:lnSpc>
              <a:spcBef>
                <a:spcPct val="0"/>
              </a:spcBef>
              <a:spcAft>
                <a:spcPct val="0"/>
              </a:spcAft>
              <a:buClrTx/>
              <a:buSzTx/>
              <a:buFontTx/>
              <a:buNone/>
              <a:tabLst/>
            </a:pPr>
            <a:r>
              <a:rPr kumimoji="0" lang="ru-RU" sz="22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В криминалистике основным способом идентификации личности на протяжении уже многих лет является дактилоскопия, </a:t>
            </a:r>
            <a:r>
              <a:rPr kumimoji="0" lang="ru-RU" sz="2200" b="0" i="0" u="none" strike="noStrike" cap="none" normalizeH="0" baseline="0" dirty="0">
                <a:ln>
                  <a:noFill/>
                </a:ln>
                <a:effectLst/>
                <a:latin typeface="Times New Roman" panose="02020603050405020304" pitchFamily="18" charset="0"/>
                <a:ea typeface="Times New Roman" panose="02020603050405020304" pitchFamily="18" charset="0"/>
                <a:cs typeface="Times New Roman" panose="02020603050405020304" pitchFamily="18" charset="0"/>
              </a:rPr>
              <a:t>или идентификация на основании папиллярных узоров. Иногда специалисты прибегают к идентификации по голосу и речи.</a:t>
            </a:r>
          </a:p>
          <a:p>
            <a:pPr algn="ctr"/>
            <a:endParaRPr lang="ru-RU" sz="800" dirty="0">
              <a:solidFill>
                <a:schemeClr val="accent1">
                  <a:lumMod val="50000"/>
                </a:schemeClr>
              </a:solidFill>
              <a:latin typeface="Times New Roman" panose="02020603050405020304" pitchFamily="18" charset="0"/>
              <a:cs typeface="Times New Roman" pitchFamily="18" charset="0"/>
            </a:endParaRPr>
          </a:p>
          <a:p>
            <a:pPr algn="ctr"/>
            <a:r>
              <a:rPr lang="ru-RU" sz="2200" dirty="0">
                <a:solidFill>
                  <a:schemeClr val="accent1">
                    <a:lumMod val="50000"/>
                  </a:schemeClr>
                </a:solidFill>
                <a:latin typeface="Times New Roman" panose="02020603050405020304" pitchFamily="18" charset="0"/>
                <a:cs typeface="Times New Roman" pitchFamily="18" charset="0"/>
              </a:rPr>
              <a:t>Визуальная проверка </a:t>
            </a:r>
            <a:r>
              <a:rPr lang="ru-RU" sz="2200" dirty="0" err="1">
                <a:solidFill>
                  <a:schemeClr val="accent1">
                    <a:lumMod val="50000"/>
                  </a:schemeClr>
                </a:solidFill>
                <a:latin typeface="Times New Roman" panose="02020603050405020304" pitchFamily="18" charset="0"/>
                <a:cs typeface="Times New Roman" pitchFamily="18" charset="0"/>
              </a:rPr>
              <a:t>дактилокарт</a:t>
            </a:r>
            <a:r>
              <a:rPr lang="ru-RU" sz="2200" dirty="0">
                <a:solidFill>
                  <a:schemeClr val="accent1">
                    <a:lumMod val="50000"/>
                  </a:schemeClr>
                </a:solidFill>
                <a:latin typeface="Times New Roman" panose="02020603050405020304" pitchFamily="18" charset="0"/>
                <a:cs typeface="Times New Roman" pitchFamily="18" charset="0"/>
              </a:rPr>
              <a:t> экспертами — это очень длительный процесс, компьютеры же выполняют проверку за считанные секунды и выдают ответ, обнаружен ли заданный отпечаток в базе данных. </a:t>
            </a:r>
          </a:p>
          <a:p>
            <a:pPr algn="ctr"/>
            <a:endParaRPr lang="ru-RU" sz="800" dirty="0">
              <a:solidFill>
                <a:schemeClr val="accent4">
                  <a:lumMod val="75000"/>
                </a:schemeClr>
              </a:solidFill>
              <a:latin typeface="Times New Roman" panose="02020603050405020304" pitchFamily="18" charset="0"/>
              <a:cs typeface="Times New Roman" pitchFamily="18" charset="0"/>
            </a:endParaRPr>
          </a:p>
          <a:p>
            <a:pPr algn="ctr"/>
            <a:r>
              <a:rPr lang="ru-RU" sz="2200" dirty="0">
                <a:solidFill>
                  <a:schemeClr val="accent4">
                    <a:lumMod val="75000"/>
                  </a:schemeClr>
                </a:solidFill>
                <a:latin typeface="Times New Roman" panose="02020603050405020304" pitchFamily="18" charset="0"/>
                <a:cs typeface="Times New Roman" pitchFamily="18" charset="0"/>
              </a:rPr>
              <a:t>Часть дактилоскопических экспертиз вообще может быть осуществлена только с помощью компьютера. В частности, это касается идентификации по особым точкам или идентификации по следам ладоней (примерно 30% следов с мест преступления — это следы ладоней). В этой ситуации невозможно вручную идентифицировать подобные следы. </a:t>
            </a:r>
          </a:p>
        </p:txBody>
      </p:sp>
      <p:sp>
        <p:nvSpPr>
          <p:cNvPr id="5" name="Заголовок 5">
            <a:extLst>
              <a:ext uri="{FF2B5EF4-FFF2-40B4-BE49-F238E27FC236}">
                <a16:creationId xmlns:a16="http://schemas.microsoft.com/office/drawing/2014/main" id="{CA931CEC-6F2A-4437-BC63-1D955578A70B}"/>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6" name="Slide Number Placeholder 3">
            <a:extLst>
              <a:ext uri="{FF2B5EF4-FFF2-40B4-BE49-F238E27FC236}">
                <a16:creationId xmlns:a16="http://schemas.microsoft.com/office/drawing/2014/main" id="{96FB698C-0972-4423-A699-D662D31002D0}"/>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95</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1"/>
          <p:cNvSpPr>
            <a:spLocks noChangeArrowheads="1"/>
          </p:cNvSpPr>
          <p:nvPr/>
        </p:nvSpPr>
        <p:spPr bwMode="auto">
          <a:xfrm>
            <a:off x="483548" y="1142984"/>
            <a:ext cx="8336924" cy="557075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ctr"/>
            <a:r>
              <a:rPr lang="ru-RU" sz="2400" dirty="0">
                <a:solidFill>
                  <a:srgbClr val="003399"/>
                </a:solidFill>
                <a:latin typeface="Times New Roman" panose="02020603050405020304" pitchFamily="18" charset="0"/>
                <a:cs typeface="Times New Roman" pitchFamily="18" charset="0"/>
              </a:rPr>
              <a:t>Среди российских автоматизированных дактилоскопических систем популярностью пользуется АДИС «</a:t>
            </a:r>
            <a:r>
              <a:rPr lang="ru-RU" sz="2400" dirty="0" err="1">
                <a:solidFill>
                  <a:srgbClr val="003399"/>
                </a:solidFill>
                <a:latin typeface="Times New Roman" panose="02020603050405020304" pitchFamily="18" charset="0"/>
                <a:cs typeface="Times New Roman" pitchFamily="18" charset="0"/>
              </a:rPr>
              <a:t>Папилон</a:t>
            </a:r>
            <a:r>
              <a:rPr lang="ru-RU" sz="2400" dirty="0">
                <a:solidFill>
                  <a:srgbClr val="003399"/>
                </a:solidFill>
                <a:latin typeface="Times New Roman" panose="02020603050405020304" pitchFamily="18" charset="0"/>
                <a:cs typeface="Times New Roman" pitchFamily="18" charset="0"/>
              </a:rPr>
              <a:t>» (</a:t>
            </a:r>
            <a:r>
              <a:rPr lang="ru-RU" sz="2400" u="sng" dirty="0">
                <a:solidFill>
                  <a:srgbClr val="003399"/>
                </a:solidFill>
                <a:latin typeface="Times New Roman" panose="02020603050405020304" pitchFamily="18" charset="0"/>
                <a:cs typeface="Times New Roman" pitchFamily="18" charset="0"/>
                <a:hlinkClick r:id="rId2"/>
              </a:rPr>
              <a:t>http://www.papillon.ru/</a:t>
            </a:r>
            <a:r>
              <a:rPr lang="ru-RU" sz="2400" dirty="0">
                <a:solidFill>
                  <a:srgbClr val="003399"/>
                </a:solidFill>
                <a:latin typeface="Times New Roman" panose="02020603050405020304" pitchFamily="18" charset="0"/>
                <a:cs typeface="Times New Roman" pitchFamily="18" charset="0"/>
              </a:rPr>
              <a:t>), полностью удовлетворяющая техническим требованиям МВД, поддерживающая стандарты ФБР и ANSI-NIST(</a:t>
            </a:r>
            <a:r>
              <a:rPr lang="ru-RU" sz="2400" dirty="0" err="1">
                <a:solidFill>
                  <a:srgbClr val="003399"/>
                </a:solidFill>
                <a:latin typeface="Times New Roman" panose="02020603050405020304" pitchFamily="18" charset="0"/>
                <a:cs typeface="Times New Roman" pitchFamily="18" charset="0"/>
              </a:rPr>
              <a:t>American</a:t>
            </a:r>
            <a:r>
              <a:rPr lang="ru-RU" sz="2400" dirty="0">
                <a:solidFill>
                  <a:srgbClr val="003399"/>
                </a:solidFill>
                <a:latin typeface="Times New Roman" panose="02020603050405020304" pitchFamily="18" charset="0"/>
                <a:cs typeface="Times New Roman" pitchFamily="18" charset="0"/>
              </a:rPr>
              <a:t> </a:t>
            </a:r>
            <a:r>
              <a:rPr lang="ru-RU" sz="2400" dirty="0" err="1">
                <a:solidFill>
                  <a:srgbClr val="003399"/>
                </a:solidFill>
                <a:latin typeface="Times New Roman" panose="02020603050405020304" pitchFamily="18" charset="0"/>
                <a:cs typeface="Times New Roman" pitchFamily="18" charset="0"/>
              </a:rPr>
              <a:t>National</a:t>
            </a:r>
            <a:r>
              <a:rPr lang="ru-RU" sz="2400" dirty="0">
                <a:solidFill>
                  <a:srgbClr val="003399"/>
                </a:solidFill>
                <a:latin typeface="Times New Roman" panose="02020603050405020304" pitchFamily="18" charset="0"/>
                <a:cs typeface="Times New Roman" pitchFamily="18" charset="0"/>
              </a:rPr>
              <a:t> </a:t>
            </a:r>
            <a:r>
              <a:rPr lang="ru-RU" sz="2400" dirty="0" err="1">
                <a:solidFill>
                  <a:srgbClr val="003399"/>
                </a:solidFill>
                <a:latin typeface="Times New Roman" panose="02020603050405020304" pitchFamily="18" charset="0"/>
                <a:cs typeface="Times New Roman" pitchFamily="18" charset="0"/>
              </a:rPr>
              <a:t>Standards</a:t>
            </a:r>
            <a:r>
              <a:rPr lang="ru-RU" sz="2400" dirty="0">
                <a:solidFill>
                  <a:srgbClr val="003399"/>
                </a:solidFill>
                <a:latin typeface="Times New Roman" panose="02020603050405020304" pitchFamily="18" charset="0"/>
                <a:cs typeface="Times New Roman" pitchFamily="18" charset="0"/>
              </a:rPr>
              <a:t> </a:t>
            </a:r>
            <a:r>
              <a:rPr lang="ru-RU" sz="2400" dirty="0" err="1">
                <a:solidFill>
                  <a:srgbClr val="003399"/>
                </a:solidFill>
                <a:latin typeface="Times New Roman" panose="02020603050405020304" pitchFamily="18" charset="0"/>
                <a:cs typeface="Times New Roman" pitchFamily="18" charset="0"/>
              </a:rPr>
              <a:t>Institute</a:t>
            </a:r>
            <a:r>
              <a:rPr lang="ru-RU" sz="2400" dirty="0">
                <a:solidFill>
                  <a:srgbClr val="003399"/>
                </a:solidFill>
                <a:latin typeface="Times New Roman" panose="02020603050405020304" pitchFamily="18" charset="0"/>
                <a:cs typeface="Times New Roman" pitchFamily="18" charset="0"/>
              </a:rPr>
              <a:t>) и созданная при активном участии Академии МВД России. Система позволяет вводить в компьютер как </a:t>
            </a:r>
            <a:r>
              <a:rPr lang="ru-RU" sz="2400" dirty="0" err="1">
                <a:solidFill>
                  <a:srgbClr val="003399"/>
                </a:solidFill>
                <a:latin typeface="Times New Roman" panose="02020603050405020304" pitchFamily="18" charset="0"/>
                <a:cs typeface="Times New Roman" pitchFamily="18" charset="0"/>
              </a:rPr>
              <a:t>дактилокарты</a:t>
            </a:r>
            <a:r>
              <a:rPr lang="ru-RU" sz="2400" dirty="0">
                <a:solidFill>
                  <a:srgbClr val="003399"/>
                </a:solidFill>
                <a:latin typeface="Times New Roman" panose="02020603050405020304" pitchFamily="18" charset="0"/>
                <a:cs typeface="Times New Roman" pitchFamily="18" charset="0"/>
              </a:rPr>
              <a:t>, так и отдельные следы.</a:t>
            </a:r>
          </a:p>
          <a:p>
            <a:r>
              <a:rPr lang="ru-RU" sz="2000" dirty="0">
                <a:latin typeface="Times New Roman" pitchFamily="18" charset="0"/>
                <a:cs typeface="Times New Roman" pitchFamily="18" charset="0"/>
              </a:rPr>
              <a:t>АДИС ПАПИЛОН решает задачи:</a:t>
            </a:r>
          </a:p>
          <a:p>
            <a:pPr algn="ctr">
              <a:buFont typeface="Arial" pitchFamily="34" charset="0"/>
              <a:buChar char="•"/>
            </a:pPr>
            <a:r>
              <a:rPr lang="ru-RU" sz="2000" dirty="0">
                <a:latin typeface="Times New Roman" pitchFamily="18" charset="0"/>
                <a:cs typeface="Times New Roman" pitchFamily="18" charset="0"/>
              </a:rPr>
              <a:t>установления личности граждан по отпечаткам и следам пальцев рук и ладоней, в том числе путём проведения оперативных проверок личности по оттиску пальца в режиме реального времени </a:t>
            </a:r>
          </a:p>
          <a:p>
            <a:pPr algn="ctr">
              <a:buFont typeface="Arial" pitchFamily="34" charset="0"/>
              <a:buChar char="•"/>
            </a:pPr>
            <a:r>
              <a:rPr lang="ru-RU" sz="2000" dirty="0">
                <a:latin typeface="Times New Roman" pitchFamily="18" charset="0"/>
                <a:cs typeface="Times New Roman" pitchFamily="18" charset="0"/>
              </a:rPr>
              <a:t>идентификации неопознанных трупов </a:t>
            </a:r>
          </a:p>
          <a:p>
            <a:pPr algn="ctr">
              <a:buFont typeface="Arial" pitchFamily="34" charset="0"/>
              <a:buChar char="•"/>
            </a:pPr>
            <a:r>
              <a:rPr lang="ru-RU" sz="2000" dirty="0">
                <a:latin typeface="Times New Roman" pitchFamily="18" charset="0"/>
                <a:cs typeface="Times New Roman" pitchFamily="18" charset="0"/>
              </a:rPr>
              <a:t>установления причастности лиц к ранее совершенным преступлениям</a:t>
            </a:r>
          </a:p>
          <a:p>
            <a:pPr algn="ctr">
              <a:buFont typeface="Arial" pitchFamily="34" charset="0"/>
              <a:buChar char="•"/>
            </a:pPr>
            <a:r>
              <a:rPr lang="ru-RU" sz="2000" dirty="0">
                <a:latin typeface="Times New Roman" pitchFamily="18" charset="0"/>
                <a:cs typeface="Times New Roman" pitchFamily="18" charset="0"/>
              </a:rPr>
              <a:t>объединения преступлений, совершенных одним и тем же лицом.</a:t>
            </a:r>
          </a:p>
          <a:p>
            <a:pPr algn="ctr"/>
            <a:endParaRPr kumimoji="0" lang="ru-RU" sz="2400" b="0" i="0" u="none" strike="noStrike" cap="none" normalizeH="0" baseline="0" dirty="0">
              <a:ln>
                <a:noFill/>
              </a:ln>
              <a:solidFill>
                <a:schemeClr val="accent5">
                  <a:lumMod val="75000"/>
                </a:schemeClr>
              </a:solidFill>
              <a:effectLst/>
              <a:latin typeface="Times New Roman" panose="02020603050405020304" pitchFamily="18" charset="0"/>
              <a:cs typeface="Times New Roman" pitchFamily="18" charset="0"/>
            </a:endParaRPr>
          </a:p>
        </p:txBody>
      </p:sp>
      <p:sp>
        <p:nvSpPr>
          <p:cNvPr id="5" name="Заголовок 5">
            <a:extLst>
              <a:ext uri="{FF2B5EF4-FFF2-40B4-BE49-F238E27FC236}">
                <a16:creationId xmlns:a16="http://schemas.microsoft.com/office/drawing/2014/main" id="{0134AC28-4A27-44E5-941F-6C1D30FD4C8A}"/>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6" name="Slide Number Placeholder 3">
            <a:extLst>
              <a:ext uri="{FF2B5EF4-FFF2-40B4-BE49-F238E27FC236}">
                <a16:creationId xmlns:a16="http://schemas.microsoft.com/office/drawing/2014/main" id="{1FCA52A2-FA6D-4295-954A-58E4957F460A}"/>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96</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1619672" y="908720"/>
            <a:ext cx="5568744" cy="400110"/>
          </a:xfrm>
          <a:prstGeom prst="rect">
            <a:avLst/>
          </a:prstGeom>
          <a:solidFill>
            <a:schemeClr val="accent6">
              <a:lumMod val="20000"/>
              <a:lumOff val="80000"/>
            </a:schemeClr>
          </a:solidFill>
        </p:spPr>
        <p:txBody>
          <a:bodyPr wrap="square">
            <a:spAutoFit/>
          </a:bodyPr>
          <a:lstStyle/>
          <a:p>
            <a:pPr algn="ctr">
              <a:defRPr/>
            </a:pPr>
            <a:r>
              <a:rPr lang="ru-RU" sz="2000" b="1" cap="small" dirty="0">
                <a:latin typeface="Times New Roman" panose="02020603050405020304" pitchFamily="18" charset="0"/>
                <a:cs typeface="Times New Roman" pitchFamily="18" charset="0"/>
              </a:rPr>
              <a:t>Идентификация личности</a:t>
            </a:r>
            <a:endParaRPr lang="ru-RU" sz="2000" b="1" dirty="0">
              <a:latin typeface="Times New Roman" pitchFamily="18" charset="0"/>
              <a:cs typeface="Times New Roman" pitchFamily="18" charset="0"/>
            </a:endParaRPr>
          </a:p>
        </p:txBody>
      </p:sp>
      <p:sp>
        <p:nvSpPr>
          <p:cNvPr id="7" name="Прямоугольник 6"/>
          <p:cNvSpPr/>
          <p:nvPr/>
        </p:nvSpPr>
        <p:spPr>
          <a:xfrm>
            <a:off x="417606" y="1285860"/>
            <a:ext cx="8474874" cy="1938992"/>
          </a:xfrm>
          <a:prstGeom prst="rect">
            <a:avLst/>
          </a:prstGeom>
          <a:solidFill>
            <a:schemeClr val="accent4">
              <a:lumMod val="20000"/>
              <a:lumOff val="80000"/>
            </a:schemeClr>
          </a:solidFill>
        </p:spPr>
        <p:txBody>
          <a:bodyPr wrap="square">
            <a:spAutoFit/>
          </a:bodyPr>
          <a:lstStyle/>
          <a:p>
            <a:pPr>
              <a:lnSpc>
                <a:spcPts val="1800"/>
              </a:lnSpc>
              <a:defRPr/>
            </a:pPr>
            <a:r>
              <a:rPr lang="ru-RU" b="1" dirty="0">
                <a:latin typeface="Times New Roman" panose="02020603050405020304" pitchFamily="18" charset="0"/>
                <a:cs typeface="Times New Roman" pitchFamily="18" charset="0"/>
              </a:rPr>
              <a:t>АДИС ПАПИЛОН </a:t>
            </a:r>
            <a:r>
              <a:rPr lang="ru-RU" dirty="0">
                <a:latin typeface="Times New Roman" pitchFamily="18" charset="0"/>
                <a:cs typeface="Times New Roman" pitchFamily="18" charset="0"/>
              </a:rPr>
              <a:t>обеспечивает создание, хранение и функционирование электронной базы данных дактилокарт и следов, а также автоматизацию процесса дактилоскопической идентификации.</a:t>
            </a:r>
          </a:p>
          <a:p>
            <a:pPr algn="just">
              <a:lnSpc>
                <a:spcPts val="1800"/>
              </a:lnSpc>
              <a:defRPr/>
            </a:pPr>
            <a:endParaRPr lang="ru-RU" dirty="0">
              <a:latin typeface="Times New Roman" pitchFamily="18" charset="0"/>
              <a:cs typeface="Times New Roman" pitchFamily="18" charset="0"/>
            </a:endParaRPr>
          </a:p>
          <a:p>
            <a:pPr algn="just">
              <a:lnSpc>
                <a:spcPts val="1800"/>
              </a:lnSpc>
              <a:defRPr/>
            </a:pPr>
            <a:r>
              <a:rPr lang="ru-RU" dirty="0">
                <a:latin typeface="Times New Roman" pitchFamily="18" charset="0"/>
                <a:cs typeface="Times New Roman" pitchFamily="18" charset="0"/>
              </a:rPr>
              <a:t>Все крупнейшие российские автоматизированные банки данных дактилоскопической информации федерального, межрегионального и регионального уровня построены на базе АДИС ПАПИЛОН. В электронный формат </a:t>
            </a:r>
            <a:r>
              <a:rPr lang="ru-RU" dirty="0" err="1">
                <a:latin typeface="Times New Roman" pitchFamily="18" charset="0"/>
                <a:cs typeface="Times New Roman" pitchFamily="18" charset="0"/>
              </a:rPr>
              <a:t>Папилон</a:t>
            </a:r>
            <a:r>
              <a:rPr lang="ru-RU" dirty="0">
                <a:latin typeface="Times New Roman" pitchFamily="18" charset="0"/>
                <a:cs typeface="Times New Roman" pitchFamily="18" charset="0"/>
              </a:rPr>
              <a:t> переведены практически все бумажные дактилоскопические учеты страны.</a:t>
            </a:r>
          </a:p>
        </p:txBody>
      </p:sp>
      <p:pic>
        <p:nvPicPr>
          <p:cNvPr id="8" name="Picture 2"/>
          <p:cNvPicPr>
            <a:picLocks noChangeAspect="1" noChangeArrowheads="1"/>
          </p:cNvPicPr>
          <p:nvPr/>
        </p:nvPicPr>
        <p:blipFill>
          <a:blip r:embed="rId2" cstate="print"/>
          <a:srcRect/>
          <a:stretch>
            <a:fillRect/>
          </a:stretch>
        </p:blipFill>
        <p:spPr bwMode="auto">
          <a:xfrm>
            <a:off x="417605" y="3288026"/>
            <a:ext cx="4418166" cy="3212142"/>
          </a:xfrm>
          <a:prstGeom prst="rect">
            <a:avLst/>
          </a:prstGeom>
          <a:noFill/>
          <a:ln w="9525">
            <a:noFill/>
            <a:miter lim="800000"/>
            <a:headEnd/>
            <a:tailEnd/>
          </a:ln>
        </p:spPr>
      </p:pic>
      <p:sp>
        <p:nvSpPr>
          <p:cNvPr id="11" name="Прямоугольник 10"/>
          <p:cNvSpPr>
            <a:spLocks noChangeArrowheads="1"/>
          </p:cNvSpPr>
          <p:nvPr/>
        </p:nvSpPr>
        <p:spPr bwMode="auto">
          <a:xfrm>
            <a:off x="5561142" y="3929066"/>
            <a:ext cx="2505825" cy="1477328"/>
          </a:xfrm>
          <a:prstGeom prst="rect">
            <a:avLst/>
          </a:prstGeom>
          <a:solidFill>
            <a:schemeClr val="accent6">
              <a:lumMod val="20000"/>
              <a:lumOff val="80000"/>
            </a:schemeClr>
          </a:solidFill>
          <a:ln w="9525">
            <a:noFill/>
            <a:miter lim="800000"/>
            <a:headEnd/>
            <a:tailEnd/>
          </a:ln>
        </p:spPr>
        <p:txBody>
          <a:bodyPr wrap="square">
            <a:spAutoFit/>
          </a:bodyPr>
          <a:lstStyle/>
          <a:p>
            <a:pPr algn="ctr"/>
            <a:r>
              <a:rPr lang="ru-RU" dirty="0">
                <a:latin typeface="Times New Roman" pitchFamily="18" charset="0"/>
                <a:cs typeface="Times New Roman" pitchFamily="18" charset="0"/>
              </a:rPr>
              <a:t>Положительная идентификация следа пальца по 6-ти точкам. </a:t>
            </a:r>
          </a:p>
          <a:p>
            <a:pPr algn="ctr"/>
            <a:r>
              <a:rPr lang="ru-RU" dirty="0">
                <a:latin typeface="Times New Roman" pitchFamily="18" charset="0"/>
                <a:cs typeface="Times New Roman" pitchFamily="18" charset="0"/>
              </a:rPr>
              <a:t>БД содержит более 2 млн. дактилокарт.</a:t>
            </a:r>
          </a:p>
        </p:txBody>
      </p:sp>
      <p:sp>
        <p:nvSpPr>
          <p:cNvPr id="9" name="Заголовок 5">
            <a:extLst>
              <a:ext uri="{FF2B5EF4-FFF2-40B4-BE49-F238E27FC236}">
                <a16:creationId xmlns:a16="http://schemas.microsoft.com/office/drawing/2014/main" id="{D9DEAE67-5785-4DD1-BD2E-41BCBD4198AF}"/>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10" name="Slide Number Placeholder 3">
            <a:extLst>
              <a:ext uri="{FF2B5EF4-FFF2-40B4-BE49-F238E27FC236}">
                <a16:creationId xmlns:a16="http://schemas.microsoft.com/office/drawing/2014/main" id="{FEB6A8DD-FF19-4BAC-A190-D2722AAE5DF6}"/>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97</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483548" y="928670"/>
            <a:ext cx="6000792" cy="400110"/>
          </a:xfrm>
          <a:prstGeom prst="rect">
            <a:avLst/>
          </a:prstGeom>
          <a:solidFill>
            <a:schemeClr val="accent6">
              <a:lumMod val="20000"/>
              <a:lumOff val="80000"/>
            </a:schemeClr>
          </a:solidFill>
        </p:spPr>
        <p:txBody>
          <a:bodyPr wrap="square">
            <a:spAutoFit/>
          </a:bodyPr>
          <a:lstStyle/>
          <a:p>
            <a:pPr algn="ctr">
              <a:defRPr/>
            </a:pPr>
            <a:r>
              <a:rPr lang="ru-RU" sz="2000" b="1" cap="small" dirty="0">
                <a:latin typeface="Times New Roman" panose="02020603050405020304" pitchFamily="18" charset="0"/>
                <a:cs typeface="Times New Roman" pitchFamily="18" charset="0"/>
              </a:rPr>
              <a:t>Идентификация личности</a:t>
            </a:r>
            <a:endParaRPr lang="ru-RU" sz="2000" b="1" dirty="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483549" y="1428737"/>
            <a:ext cx="6022747" cy="4928337"/>
          </a:xfrm>
          <a:prstGeom prst="rect">
            <a:avLst/>
          </a:prstGeom>
          <a:noFill/>
          <a:ln w="9525">
            <a:noFill/>
            <a:miter lim="800000"/>
            <a:headEnd/>
            <a:tailEnd/>
          </a:ln>
        </p:spPr>
      </p:pic>
      <p:sp>
        <p:nvSpPr>
          <p:cNvPr id="9" name="Прямоугольник 11"/>
          <p:cNvSpPr>
            <a:spLocks noChangeArrowheads="1"/>
          </p:cNvSpPr>
          <p:nvPr/>
        </p:nvSpPr>
        <p:spPr bwMode="auto">
          <a:xfrm>
            <a:off x="6748111" y="2214555"/>
            <a:ext cx="1978283" cy="3477875"/>
          </a:xfrm>
          <a:prstGeom prst="rect">
            <a:avLst/>
          </a:prstGeom>
          <a:solidFill>
            <a:schemeClr val="accent6">
              <a:lumMod val="20000"/>
              <a:lumOff val="80000"/>
            </a:schemeClr>
          </a:solidFill>
          <a:ln w="9525">
            <a:noFill/>
            <a:miter lim="800000"/>
            <a:headEnd/>
            <a:tailEnd/>
          </a:ln>
        </p:spPr>
        <p:txBody>
          <a:bodyPr wrap="square">
            <a:spAutoFit/>
          </a:bodyPr>
          <a:lstStyle/>
          <a:p>
            <a:pPr algn="ctr"/>
            <a:r>
              <a:rPr lang="ru-RU" sz="2000" dirty="0">
                <a:latin typeface="Times New Roman" panose="02020603050405020304" pitchFamily="18" charset="0"/>
                <a:cs typeface="Times New Roman" pitchFamily="18" charset="0"/>
              </a:rPr>
              <a:t>Положительная идентификация следа ладони по 35-ти точкам. Стрелками показано направление взаимной ориентации следа и отпечатка.</a:t>
            </a:r>
          </a:p>
        </p:txBody>
      </p:sp>
      <p:sp>
        <p:nvSpPr>
          <p:cNvPr id="7" name="Заголовок 5">
            <a:extLst>
              <a:ext uri="{FF2B5EF4-FFF2-40B4-BE49-F238E27FC236}">
                <a16:creationId xmlns:a16="http://schemas.microsoft.com/office/drawing/2014/main" id="{9E629A1F-F090-406B-86F0-7A863F182A8B}"/>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8" name="Slide Number Placeholder 3">
            <a:extLst>
              <a:ext uri="{FF2B5EF4-FFF2-40B4-BE49-F238E27FC236}">
                <a16:creationId xmlns:a16="http://schemas.microsoft.com/office/drawing/2014/main" id="{5A06FC2F-F955-4865-893A-D2F8D4142EA7}"/>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98</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p:cNvSpPr/>
          <p:nvPr/>
        </p:nvSpPr>
        <p:spPr>
          <a:xfrm>
            <a:off x="1740389" y="925281"/>
            <a:ext cx="5663221" cy="646331"/>
          </a:xfrm>
          <a:prstGeom prst="rect">
            <a:avLst/>
          </a:prstGeom>
          <a:solidFill>
            <a:schemeClr val="accent6">
              <a:lumMod val="20000"/>
              <a:lumOff val="80000"/>
            </a:schemeClr>
          </a:solidFill>
        </p:spPr>
        <p:txBody>
          <a:bodyPr wrap="square">
            <a:spAutoFit/>
          </a:bodyPr>
          <a:lstStyle/>
          <a:p>
            <a:pPr algn="ctr">
              <a:defRPr/>
            </a:pPr>
            <a:r>
              <a:rPr lang="ru-RU" b="1" cap="small" dirty="0">
                <a:latin typeface="Times New Roman" panose="02020603050405020304" pitchFamily="18" charset="0"/>
                <a:cs typeface="Times New Roman" pitchFamily="18" charset="0"/>
              </a:rPr>
              <a:t>Идентификация личности: по радужной оболочке глаз (</a:t>
            </a:r>
            <a:r>
              <a:rPr lang="ru-RU" dirty="0">
                <a:latin typeface="Times New Roman" panose="02020603050405020304" pitchFamily="18" charset="0"/>
                <a:cs typeface="Times New Roman" panose="02020603050405020304" pitchFamily="18" charset="0"/>
              </a:rPr>
              <a:t>Циркон</a:t>
            </a:r>
            <a:r>
              <a:rPr lang="ru-RU" b="1" cap="small" dirty="0">
                <a:latin typeface="Times New Roman" pitchFamily="18" charset="0"/>
                <a:cs typeface="Times New Roman" pitchFamily="18" charset="0"/>
              </a:rPr>
              <a:t>)</a:t>
            </a:r>
            <a:endParaRPr lang="ru-RU" b="1" dirty="0">
              <a:latin typeface="Times New Roman" pitchFamily="18" charset="0"/>
              <a:cs typeface="Times New Roman" pitchFamily="18" charset="0"/>
            </a:endParaRPr>
          </a:p>
        </p:txBody>
      </p:sp>
      <p:pic>
        <p:nvPicPr>
          <p:cNvPr id="10" name="Picture 2"/>
          <p:cNvPicPr>
            <a:picLocks noChangeAspect="1" noChangeArrowheads="1"/>
          </p:cNvPicPr>
          <p:nvPr/>
        </p:nvPicPr>
        <p:blipFill>
          <a:blip r:embed="rId2" cstate="print"/>
          <a:srcRect/>
          <a:stretch>
            <a:fillRect/>
          </a:stretch>
        </p:blipFill>
        <p:spPr bwMode="auto">
          <a:xfrm>
            <a:off x="3582858" y="1643050"/>
            <a:ext cx="5222668" cy="3143272"/>
          </a:xfrm>
          <a:prstGeom prst="rect">
            <a:avLst/>
          </a:prstGeom>
          <a:noFill/>
          <a:ln w="9525">
            <a:noFill/>
            <a:miter lim="800000"/>
            <a:headEnd/>
            <a:tailEnd/>
          </a:ln>
        </p:spPr>
      </p:pic>
      <p:pic>
        <p:nvPicPr>
          <p:cNvPr id="14337" name="Picture 1"/>
          <p:cNvPicPr>
            <a:picLocks noChangeAspect="1" noChangeArrowheads="1"/>
          </p:cNvPicPr>
          <p:nvPr/>
        </p:nvPicPr>
        <p:blipFill>
          <a:blip r:embed="rId3" cstate="print"/>
          <a:srcRect l="27923" t="28461" r="29635" b="14615"/>
          <a:stretch>
            <a:fillRect/>
          </a:stretch>
        </p:blipFill>
        <p:spPr bwMode="auto">
          <a:xfrm>
            <a:off x="549492" y="1643051"/>
            <a:ext cx="3047624" cy="3214709"/>
          </a:xfrm>
          <a:prstGeom prst="rect">
            <a:avLst/>
          </a:prstGeom>
          <a:noFill/>
          <a:ln w="9525">
            <a:noFill/>
            <a:miter lim="800000"/>
            <a:headEnd/>
            <a:tailEnd/>
          </a:ln>
          <a:effectLst/>
        </p:spPr>
      </p:pic>
      <p:sp>
        <p:nvSpPr>
          <p:cNvPr id="7" name="Прямоугольник 6"/>
          <p:cNvSpPr/>
          <p:nvPr/>
        </p:nvSpPr>
        <p:spPr>
          <a:xfrm>
            <a:off x="549491" y="5072075"/>
            <a:ext cx="7583418" cy="1200329"/>
          </a:xfrm>
          <a:prstGeom prst="rect">
            <a:avLst/>
          </a:prstGeom>
          <a:ln>
            <a:solidFill>
              <a:schemeClr val="accent2"/>
            </a:solidFill>
          </a:ln>
        </p:spPr>
        <p:txBody>
          <a:bodyPr wrap="square">
            <a:spAutoFit/>
          </a:bodyPr>
          <a:lstStyle/>
          <a:p>
            <a:pPr algn="ctr"/>
            <a:r>
              <a:rPr lang="ru-RU" dirty="0">
                <a:latin typeface="Times New Roman" panose="02020603050405020304" pitchFamily="18" charset="0"/>
                <a:cs typeface="Times New Roman" panose="02020603050405020304" pitchFamily="18" charset="0"/>
              </a:rPr>
              <a:t>Блок доступа ПАПИЛОН ЦИРКОН-4 представляет собой узел регистрации и распознавания рисунка радужной оболочки глаза для биометрической верификации/идентификации личности при проходе в помещения/зоны, обладающие особым статусом.</a:t>
            </a:r>
          </a:p>
        </p:txBody>
      </p:sp>
      <p:sp>
        <p:nvSpPr>
          <p:cNvPr id="8" name="Заголовок 5">
            <a:extLst>
              <a:ext uri="{FF2B5EF4-FFF2-40B4-BE49-F238E27FC236}">
                <a16:creationId xmlns:a16="http://schemas.microsoft.com/office/drawing/2014/main" id="{8299B0FB-521F-4481-A011-2C86EA3B5B52}"/>
              </a:ext>
            </a:extLst>
          </p:cNvPr>
          <p:cNvSpPr txBox="1">
            <a:spLocks/>
          </p:cNvSpPr>
          <p:nvPr/>
        </p:nvSpPr>
        <p:spPr bwMode="auto">
          <a:xfrm>
            <a:off x="450649" y="188640"/>
            <a:ext cx="6326981" cy="59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rtl="0" eaLnBrk="1" fontAlgn="base" hangingPunct="1">
              <a:lnSpc>
                <a:spcPct val="90000"/>
              </a:lnSpc>
              <a:spcBef>
                <a:spcPct val="0"/>
              </a:spcBef>
              <a:spcAft>
                <a:spcPct val="0"/>
              </a:spcAft>
              <a:defRPr sz="4400" kern="1200">
                <a:solidFill>
                  <a:schemeClr val="tx1"/>
                </a:solidFill>
                <a:latin typeface="Calibri" panose="020F0502020204030204" pitchFamily="34" charset="0"/>
                <a:ea typeface="+mj-ea"/>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panose="020F0502020204030204" pitchFamily="34" charset="0"/>
                <a:cs typeface="Arial" panose="020B0604020202020204" pitchFamily="34" charset="0"/>
              </a:defRPr>
            </a:lvl9pPr>
          </a:lstStyle>
          <a:p>
            <a:pPr defTabSz="914400"/>
            <a:r>
              <a:rPr lang="ru-RU" sz="1800" dirty="0">
                <a:solidFill>
                  <a:schemeClr val="bg1"/>
                </a:solidFill>
                <a:latin typeface="Times New Roman" panose="02020603050405020304" pitchFamily="18" charset="0"/>
                <a:cs typeface="Times New Roman" panose="02020603050405020304" pitchFamily="18" charset="0"/>
              </a:rPr>
              <a:t>КОМПЬЮТЕРНЫЕ ТЕХНОЛОГИИ В КРИМИНАЛИСТИКЕ</a:t>
            </a:r>
          </a:p>
        </p:txBody>
      </p:sp>
      <p:sp>
        <p:nvSpPr>
          <p:cNvPr id="12" name="Slide Number Placeholder 3">
            <a:extLst>
              <a:ext uri="{FF2B5EF4-FFF2-40B4-BE49-F238E27FC236}">
                <a16:creationId xmlns:a16="http://schemas.microsoft.com/office/drawing/2014/main" id="{114DD957-364B-4960-9AB1-C0FFE5E1E24E}"/>
              </a:ext>
            </a:extLst>
          </p:cNvPr>
          <p:cNvSpPr txBox="1">
            <a:spLocks/>
          </p:cNvSpPr>
          <p:nvPr/>
        </p:nvSpPr>
        <p:spPr>
          <a:xfrm>
            <a:off x="144016" y="6658372"/>
            <a:ext cx="633413" cy="192087"/>
          </a:xfrm>
          <a:prstGeom prst="rect">
            <a:avLst/>
          </a:prstGeom>
        </p:spPr>
        <p:txBody>
          <a:bodyPr vert="horz" lIns="91440" tIns="45720" rIns="91440" bIns="45720" rtlCol="0" anchor="ctr"/>
          <a:lstStyle>
            <a:defPPr>
              <a:defRPr lang="en-US"/>
            </a:defPPr>
            <a:lvl1pPr algn="l" defTabSz="457200" rtl="0" fontAlgn="auto">
              <a:spcBef>
                <a:spcPts val="0"/>
              </a:spcBef>
              <a:spcAft>
                <a:spcPts val="0"/>
              </a:spcAft>
              <a:defRPr sz="900" kern="1200" cap="all" baseline="0">
                <a:solidFill>
                  <a:schemeClr val="tx1"/>
                </a:solidFill>
                <a:latin typeface="Calibri" panose="020F0502020204030204" pitchFamily="34" charset="0"/>
                <a:ea typeface="+mn-ea"/>
                <a:cs typeface="Arial" panose="020B0604020202020204" pitchFamily="34" charset="0"/>
              </a:defRPr>
            </a:lvl1pPr>
            <a:lvl2pPr marL="742950" indent="-28575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2pPr>
            <a:lvl3pPr marL="11430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3pPr>
            <a:lvl4pPr marL="16002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4pPr>
            <a:lvl5pPr marL="2057400" indent="-228600" algn="l" defTabSz="457200" rtl="0" fontAlgn="base">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5pPr>
            <a:lvl6pPr marL="25146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6pPr>
            <a:lvl7pPr marL="29718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7pPr>
            <a:lvl8pPr marL="34290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8pPr>
            <a:lvl9pPr marL="3886200" indent="-228600" algn="l" defTabSz="227013" rtl="0" eaLnBrk="1" fontAlgn="base" latinLnBrk="0" hangingPunct="1">
              <a:spcBef>
                <a:spcPct val="0"/>
              </a:spcBef>
              <a:spcAft>
                <a:spcPct val="0"/>
              </a:spcAft>
              <a:defRPr sz="900" kern="1200">
                <a:solidFill>
                  <a:schemeClr val="tx1"/>
                </a:solidFill>
                <a:latin typeface="Calibri" panose="020F0502020204030204" pitchFamily="34" charset="0"/>
                <a:ea typeface="+mn-ea"/>
                <a:cs typeface="Arial" panose="020B0604020202020204" pitchFamily="34" charset="0"/>
              </a:defRPr>
            </a:lvl9pPr>
          </a:lstStyle>
          <a:p>
            <a:fld id="{B450F107-9FEE-4AC6-91D1-EC7170A7871F}" type="slidenum">
              <a:rPr lang="en-US" altLang="ru-RU" sz="700" smtClean="0">
                <a:latin typeface="Times New Roman" panose="02020603050405020304" pitchFamily="18" charset="0"/>
                <a:cs typeface="Times New Roman" panose="02020603050405020304" pitchFamily="18" charset="0"/>
              </a:rPr>
              <a:pPr/>
              <a:t>99</a:t>
            </a:fld>
            <a:endParaRPr lang="en-US" altLang="ru-RU" sz="700" dirty="0">
              <a:latin typeface="Times New Roman" panose="02020603050405020304" pitchFamily="18" charset="0"/>
              <a:cs typeface="Times New Roman" panose="02020603050405020304"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ТемаФТС">
  <a:themeElements>
    <a:clrScheme name="фтс 3">
      <a:dk1>
        <a:srgbClr val="000000"/>
      </a:dk1>
      <a:lt1>
        <a:srgbClr val="FFFFFF"/>
      </a:lt1>
      <a:dk2>
        <a:srgbClr val="000000"/>
      </a:dk2>
      <a:lt2>
        <a:srgbClr val="FFFFFF"/>
      </a:lt2>
      <a:accent1>
        <a:srgbClr val="FFCB19"/>
      </a:accent1>
      <a:accent2>
        <a:srgbClr val="FAA61A"/>
      </a:accent2>
      <a:accent3>
        <a:srgbClr val="00A651"/>
      </a:accent3>
      <a:accent4>
        <a:srgbClr val="007B41"/>
      </a:accent4>
      <a:accent5>
        <a:srgbClr val="005826"/>
      </a:accent5>
      <a:accent6>
        <a:srgbClr val="8E8E8E"/>
      </a:accent6>
      <a:hlink>
        <a:srgbClr val="00A651"/>
      </a:hlink>
      <a:folHlink>
        <a:srgbClr val="005826"/>
      </a:folHlink>
    </a:clrScheme>
    <a:fontScheme name="Другая 4">
      <a:majorFont>
        <a:latin typeface="Arial"/>
        <a:ea typeface=""/>
        <a:cs typeface=""/>
      </a:majorFont>
      <a:minorFont>
        <a:latin typeface="Arial"/>
        <a:ea typeface=""/>
        <a:cs typeface=""/>
      </a:minorFont>
    </a:fontScheme>
    <a:fmtScheme name="Тема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ТемаФТС" id="{614D7E9B-9329-4DD1-951E-DE4EFE569615}" vid="{12B0B8C2-B9B3-4CF8-AD74-58074CEA47A3}"/>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ТемаФТС</Template>
  <TotalTime>12730</TotalTime>
  <Words>4790</Words>
  <Application>Microsoft Office PowerPoint</Application>
  <PresentationFormat>Экран (4:3)</PresentationFormat>
  <Paragraphs>506</Paragraphs>
  <Slides>103</Slides>
  <Notes>2</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103</vt:i4>
      </vt:variant>
    </vt:vector>
  </HeadingPairs>
  <TitlesOfParts>
    <vt:vector size="110" baseType="lpstr">
      <vt:lpstr>Arial</vt:lpstr>
      <vt:lpstr>Calibri</vt:lpstr>
      <vt:lpstr>Times New Roman</vt:lpstr>
      <vt:lpstr>Wingdings</vt:lpstr>
      <vt:lpstr>Wingdings 2</vt:lpstr>
      <vt:lpstr>ТемаФТС</vt:lpstr>
      <vt:lpstr>Точечный рисунок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ЭКСПЕРТНЫЕ СИСТЕМЫ: КЛАССИФИКАЦИЯ И НАЗНАЧЕНИЕ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НАЗНАЧЕНИЕ ЭКСПЕРТНЫХ СИСТЕМ</vt:lpstr>
      <vt:lpstr>Презентация PowerPoint</vt:lpstr>
      <vt:lpstr>Презентация PowerPoint</vt:lpstr>
      <vt:lpstr>Презентация PowerPoint</vt:lpstr>
      <vt:lpstr>ЭКСПЕРТНАЯ СИСТЕМА</vt:lpstr>
      <vt:lpstr>ЭТАПЫ РАЗРАБОТКИ ЭКСПЕРТНЫХ СИСТЕМ</vt:lpstr>
      <vt:lpstr>ЭТАПЫ РАЗРАБОТКИ ЭКСПЕРТНЫХ СИСТЕМ</vt:lpstr>
      <vt:lpstr>Презентация PowerPoint</vt:lpstr>
      <vt:lpstr>ПРЕДСТАВЛЕНИЕ ЗНАНИЙ В ЭКСПЕРТНЫХ СИСТЕМАХ</vt:lpstr>
      <vt:lpstr>МОДЕЛИ ПРЕДСТАВЛЕНИЯ ЗНАНИЙ</vt:lpstr>
      <vt:lpstr>ЛОГИЧЕСКАЯ МОДЕЛЬ ПРЕДСТАВЛЕНИЯ ЗНАНИЙ</vt:lpstr>
      <vt:lpstr>ПРИМЕР ЛОГИЧЕСКОЙ МОДЕЛИ</vt:lpstr>
      <vt:lpstr>ПРОДУКЦИОННЫЕ МОДЕЛИ</vt:lpstr>
      <vt:lpstr>ПРИМЕР ПРОДУКЦИОННОЙ МОДЕЛИ:</vt:lpstr>
      <vt:lpstr>СЕМАНТИЧЕСКИЕ СЕТИ</vt:lpstr>
      <vt:lpstr>ПРИМЕРЫ СЕМАНТИЧЕСКИХ СЕТЕЙ</vt:lpstr>
      <vt:lpstr>ФРЕЙМЫ</vt:lpstr>
      <vt:lpstr>ПРИМЕР ФРЕЙМОВОЙ МОДЕЛИ</vt:lpstr>
      <vt:lpstr>КОГНИТИВНЫЕ КАРТЫ</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ЭКСПЕРТНЫЕ СИСТЕМЫ В ПРАВОВОЙ ДЕЯТЕЛЬНОСТИ</vt:lpstr>
      <vt:lpstr>ЭКСПЕРТНАЯ СИСТЕМА «УЩЕРБ»</vt:lpstr>
      <vt:lpstr>ЭКСПЕРТНАЯ СИСТЕМА «УЩЕРБ»</vt:lpstr>
      <vt:lpstr>Презентация PowerPoint</vt:lpstr>
      <vt:lpstr> ЭКСПЕРТНАЯ СИСТЕМА «МАНЬЯК»</vt:lpstr>
      <vt:lpstr>Презентация PowerPoint</vt:lpstr>
      <vt:lpstr>Презентация PowerPoint</vt:lpstr>
      <vt:lpstr>Презентация PowerPoint</vt:lpstr>
      <vt:lpstr>КОМПЬЮТЕРНЫЕ ТЕХНОЛОГИИ В КРИМИНАЛИСТИКЕ</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ТЕОРИЯ ЭЛЕКТРИЧЕСКОЙ СВЯЗИ</dc:title>
  <dc:creator>ВН</dc:creator>
  <cp:lastModifiedBy>Maria Burtseva</cp:lastModifiedBy>
  <cp:revision>310</cp:revision>
  <dcterms:created xsi:type="dcterms:W3CDTF">2008-01-08T06:46:21Z</dcterms:created>
  <dcterms:modified xsi:type="dcterms:W3CDTF">2025-05-15T11:40:23Z</dcterms:modified>
</cp:coreProperties>
</file>